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1"/>
  </p:notesMasterIdLst>
  <p:sldIdLst>
    <p:sldId id="272" r:id="rId5"/>
    <p:sldId id="5441" r:id="rId6"/>
    <p:sldId id="5428" r:id="rId7"/>
    <p:sldId id="326" r:id="rId8"/>
    <p:sldId id="314" r:id="rId9"/>
    <p:sldId id="273" r:id="rId10"/>
    <p:sldId id="289" r:id="rId11"/>
    <p:sldId id="323" r:id="rId12"/>
    <p:sldId id="5421" r:id="rId13"/>
    <p:sldId id="5435" r:id="rId14"/>
    <p:sldId id="5429" r:id="rId15"/>
    <p:sldId id="275" r:id="rId16"/>
    <p:sldId id="5433" r:id="rId17"/>
    <p:sldId id="5420" r:id="rId18"/>
    <p:sldId id="5434" r:id="rId19"/>
    <p:sldId id="5440" r:id="rId20"/>
    <p:sldId id="5439" r:id="rId21"/>
    <p:sldId id="5423" r:id="rId22"/>
    <p:sldId id="333" r:id="rId23"/>
    <p:sldId id="5436" r:id="rId24"/>
    <p:sldId id="5432" r:id="rId25"/>
    <p:sldId id="5437" r:id="rId26"/>
    <p:sldId id="5438" r:id="rId27"/>
    <p:sldId id="5430" r:id="rId28"/>
    <p:sldId id="5431" r:id="rId29"/>
    <p:sldId id="325" r:id="rId30"/>
  </p:sldIdLst>
  <p:sldSz cx="12192000" cy="6858000"/>
  <p:notesSz cx="6797675" cy="9926638"/>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Franklin Gothic Heavy" panose="020B0903020102020204" pitchFamily="34" charset="0"/>
      <p:regular r:id="rId38"/>
      <p:bold r:id="rId39"/>
      <p:italic r:id="rId40"/>
      <p:boldItalic r:id="rId41"/>
    </p:embeddedFont>
    <p:embeddedFont>
      <p:font typeface="Garamond" panose="02020404030301010803" pitchFamily="18" charset="0"/>
      <p:regular r:id="rId42"/>
      <p:bold r:id="rId43"/>
      <p:italic r:id="rId44"/>
    </p:embeddedFont>
    <p:embeddedFont>
      <p:font typeface="Montserrat" panose="02000505000000020004" pitchFamily="2" charset="0"/>
      <p:regular r:id="rId45"/>
      <p:bold r:id="rId46"/>
      <p:italic r:id="rId47"/>
      <p:boldItalic r:id="rId48"/>
    </p:embeddedFont>
    <p:embeddedFont>
      <p:font typeface="Montserrat Semi Bold" panose="020B0604020202020204" charset="0"/>
      <p:bold r:id="rId49"/>
    </p:embeddedFont>
    <p:embeddedFont>
      <p:font typeface="Source Sans Pro" panose="020B0503030403020204" pitchFamily="34" charset="0"/>
      <p:regular r:id="rId50"/>
      <p:bold r:id="rId51"/>
      <p:italic r:id="rId52"/>
      <p:boldItalic r:id="rId53"/>
    </p:embeddedFont>
    <p:embeddedFont>
      <p:font typeface="Source Sans Pro Black" panose="020B0803030403020204" pitchFamily="34" charset="0"/>
      <p:bold r:id="rId54"/>
      <p:italic r:id="rId55"/>
      <p:boldItalic r:id="rId56"/>
    </p:embeddedFont>
    <p:embeddedFont>
      <p:font typeface="Source Sans Pro Light" panose="020B0403030403020204" pitchFamily="34" charset="0"/>
      <p:regular r:id="rId57"/>
      <p:italic r:id="rId58"/>
    </p:embeddedFont>
    <p:embeddedFont>
      <p:font typeface="Source Sans Pro Semibold" panose="020B060303040302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51B"/>
    <a:srgbClr val="F4951B"/>
    <a:srgbClr val="222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4285F-5241-4A53-B730-214B0ACBAE15}" v="288" dt="2020-09-14T03:39:53.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0013" autoAdjust="0"/>
  </p:normalViewPr>
  <p:slideViewPr>
    <p:cSldViewPr snapToGrid="0" snapToObjects="1" showGuides="1">
      <p:cViewPr varScale="1">
        <p:scale>
          <a:sx n="78" d="100"/>
          <a:sy n="78" d="100"/>
        </p:scale>
        <p:origin x="85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61" Type="http://schemas.openxmlformats.org/officeDocument/2006/relationships/font" Target="fonts/font3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3ADD66-ADCD-4D0B-B33F-65A0944B9D95}" type="datetimeFigureOut">
              <a:rPr lang="en-AU" smtClean="0"/>
              <a:t>15/09/2020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2AEBEB-6771-4200-AEA0-0AE675BDF2BC}" type="slidenum">
              <a:rPr lang="en-AU" smtClean="0"/>
              <a:t>‹#›</a:t>
            </a:fld>
            <a:endParaRPr lang="en-AU"/>
          </a:p>
        </p:txBody>
      </p:sp>
    </p:spTree>
    <p:extLst>
      <p:ext uri="{BB962C8B-B14F-4D97-AF65-F5344CB8AC3E}">
        <p14:creationId xmlns:p14="http://schemas.microsoft.com/office/powerpoint/2010/main" val="5044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62AEBEB-6771-4200-AEA0-0AE675BDF2BC}" type="slidenum">
              <a:rPr lang="en-AU" smtClean="0"/>
              <a:t>6</a:t>
            </a:fld>
            <a:endParaRPr lang="en-AU"/>
          </a:p>
        </p:txBody>
      </p:sp>
    </p:spTree>
    <p:extLst>
      <p:ext uri="{BB962C8B-B14F-4D97-AF65-F5344CB8AC3E}">
        <p14:creationId xmlns:p14="http://schemas.microsoft.com/office/powerpoint/2010/main" val="282638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Timing on supply – move to an agile work</a:t>
            </a:r>
          </a:p>
        </p:txBody>
      </p:sp>
      <p:sp>
        <p:nvSpPr>
          <p:cNvPr id="4" name="Slide Number Placeholder 3"/>
          <p:cNvSpPr>
            <a:spLocks noGrp="1"/>
          </p:cNvSpPr>
          <p:nvPr>
            <p:ph type="sldNum" sz="quarter" idx="5"/>
          </p:nvPr>
        </p:nvSpPr>
        <p:spPr/>
        <p:txBody>
          <a:bodyPr/>
          <a:lstStyle/>
          <a:p>
            <a:fld id="{362AEBEB-6771-4200-AEA0-0AE675BDF2BC}" type="slidenum">
              <a:rPr lang="en-AU" smtClean="0"/>
              <a:t>8</a:t>
            </a:fld>
            <a:endParaRPr lang="en-AU"/>
          </a:p>
        </p:txBody>
      </p:sp>
    </p:spTree>
    <p:extLst>
      <p:ext uri="{BB962C8B-B14F-4D97-AF65-F5344CB8AC3E}">
        <p14:creationId xmlns:p14="http://schemas.microsoft.com/office/powerpoint/2010/main" val="289861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Kim’s email for notes and cues</a:t>
            </a:r>
          </a:p>
        </p:txBody>
      </p:sp>
      <p:sp>
        <p:nvSpPr>
          <p:cNvPr id="4" name="Slide Number Placeholder 3"/>
          <p:cNvSpPr>
            <a:spLocks noGrp="1"/>
          </p:cNvSpPr>
          <p:nvPr>
            <p:ph type="sldNum" sz="quarter" idx="5"/>
          </p:nvPr>
        </p:nvSpPr>
        <p:spPr/>
        <p:txBody>
          <a:bodyPr/>
          <a:lstStyle/>
          <a:p>
            <a:fld id="{362AEBEB-6771-4200-AEA0-0AE675BDF2BC}" type="slidenum">
              <a:rPr lang="en-AU" smtClean="0"/>
              <a:t>14</a:t>
            </a:fld>
            <a:endParaRPr lang="en-AU"/>
          </a:p>
        </p:txBody>
      </p:sp>
    </p:spTree>
    <p:extLst>
      <p:ext uri="{BB962C8B-B14F-4D97-AF65-F5344CB8AC3E}">
        <p14:creationId xmlns:p14="http://schemas.microsoft.com/office/powerpoint/2010/main" val="239537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Refer to Kim’s email for notes and cues</a:t>
            </a:r>
          </a:p>
          <a:p>
            <a:endParaRPr lang="en-AU" dirty="0"/>
          </a:p>
        </p:txBody>
      </p:sp>
      <p:sp>
        <p:nvSpPr>
          <p:cNvPr id="4" name="Slide Number Placeholder 3"/>
          <p:cNvSpPr>
            <a:spLocks noGrp="1"/>
          </p:cNvSpPr>
          <p:nvPr>
            <p:ph type="sldNum" sz="quarter" idx="5"/>
          </p:nvPr>
        </p:nvSpPr>
        <p:spPr/>
        <p:txBody>
          <a:bodyPr/>
          <a:lstStyle/>
          <a:p>
            <a:fld id="{362AEBEB-6771-4200-AEA0-0AE675BDF2BC}" type="slidenum">
              <a:rPr lang="en-AU" smtClean="0"/>
              <a:t>15</a:t>
            </a:fld>
            <a:endParaRPr lang="en-AU"/>
          </a:p>
        </p:txBody>
      </p:sp>
    </p:spTree>
    <p:extLst>
      <p:ext uri="{BB962C8B-B14F-4D97-AF65-F5344CB8AC3E}">
        <p14:creationId xmlns:p14="http://schemas.microsoft.com/office/powerpoint/2010/main" val="26748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 these the typical experiences you have seen Stefan in your LOIS travels?</a:t>
            </a:r>
          </a:p>
          <a:p>
            <a:r>
              <a:rPr lang="en-AU" dirty="0"/>
              <a:t>See Stefan’s run sheet responses</a:t>
            </a:r>
          </a:p>
        </p:txBody>
      </p:sp>
      <p:sp>
        <p:nvSpPr>
          <p:cNvPr id="4" name="Slide Number Placeholder 3"/>
          <p:cNvSpPr>
            <a:spLocks noGrp="1"/>
          </p:cNvSpPr>
          <p:nvPr>
            <p:ph type="sldNum" sz="quarter" idx="5"/>
          </p:nvPr>
        </p:nvSpPr>
        <p:spPr/>
        <p:txBody>
          <a:bodyPr/>
          <a:lstStyle/>
          <a:p>
            <a:fld id="{362AEBEB-6771-4200-AEA0-0AE675BDF2BC}" type="slidenum">
              <a:rPr lang="en-AU" smtClean="0"/>
              <a:t>17</a:t>
            </a:fld>
            <a:endParaRPr lang="en-AU"/>
          </a:p>
        </p:txBody>
      </p:sp>
    </p:spTree>
    <p:extLst>
      <p:ext uri="{BB962C8B-B14F-4D97-AF65-F5344CB8AC3E}">
        <p14:creationId xmlns:p14="http://schemas.microsoft.com/office/powerpoint/2010/main" val="321368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 these the typical experiences you have seen Stefan in your LOIS travels?</a:t>
            </a:r>
          </a:p>
        </p:txBody>
      </p:sp>
      <p:sp>
        <p:nvSpPr>
          <p:cNvPr id="4" name="Slide Number Placeholder 3"/>
          <p:cNvSpPr>
            <a:spLocks noGrp="1"/>
          </p:cNvSpPr>
          <p:nvPr>
            <p:ph type="sldNum" sz="quarter" idx="5"/>
          </p:nvPr>
        </p:nvSpPr>
        <p:spPr/>
        <p:txBody>
          <a:bodyPr/>
          <a:lstStyle/>
          <a:p>
            <a:fld id="{362AEBEB-6771-4200-AEA0-0AE675BDF2BC}" type="slidenum">
              <a:rPr lang="en-AU" smtClean="0"/>
              <a:t>18</a:t>
            </a:fld>
            <a:endParaRPr lang="en-AU"/>
          </a:p>
        </p:txBody>
      </p:sp>
    </p:spTree>
    <p:extLst>
      <p:ext uri="{BB962C8B-B14F-4D97-AF65-F5344CB8AC3E}">
        <p14:creationId xmlns:p14="http://schemas.microsoft.com/office/powerpoint/2010/main" val="136651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DB93-AF59-AD41-8AB2-E78A72628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966057-C841-6D46-A581-289DE869A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73C2C-1850-774A-8737-294BE69C202E}"/>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5" name="Footer Placeholder 4">
            <a:extLst>
              <a:ext uri="{FF2B5EF4-FFF2-40B4-BE49-F238E27FC236}">
                <a16:creationId xmlns:a16="http://schemas.microsoft.com/office/drawing/2014/main" id="{417CAA03-D815-FC42-BFA1-FF6AA2BE4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8A24E-532A-CD4B-9426-5743C9EF8D79}"/>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30542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5026-9325-484A-8056-8DC8B31F51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79C5F-AB33-4F49-A5C3-C30A17818A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8FD5C-2AA3-5245-88F8-5CE58DFCDD16}"/>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5" name="Footer Placeholder 4">
            <a:extLst>
              <a:ext uri="{FF2B5EF4-FFF2-40B4-BE49-F238E27FC236}">
                <a16:creationId xmlns:a16="http://schemas.microsoft.com/office/drawing/2014/main" id="{6B3EF328-D685-D740-BF36-7B199FDA6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A511E-9ACE-9A4C-B856-F0FD3CCAE3CB}"/>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177445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C50D8-3726-0849-8F67-CEBC224FB8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D4C712-CA9C-E94B-AD12-6120993E51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F6ACD-86FB-6047-8795-19E0121F9238}"/>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5" name="Footer Placeholder 4">
            <a:extLst>
              <a:ext uri="{FF2B5EF4-FFF2-40B4-BE49-F238E27FC236}">
                <a16:creationId xmlns:a16="http://schemas.microsoft.com/office/drawing/2014/main" id="{CEBB89CC-AA1D-1C4B-9B1F-9458FC079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BA787-E62D-FB40-905A-21D23BE8A5AB}"/>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132156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E744-DA1C-FE49-96EE-16ED2A58D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21657-E9C9-6843-BF24-05D9C7CE65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B5328-F52C-8748-B44E-F61FB5F1DE70}"/>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5" name="Footer Placeholder 4">
            <a:extLst>
              <a:ext uri="{FF2B5EF4-FFF2-40B4-BE49-F238E27FC236}">
                <a16:creationId xmlns:a16="http://schemas.microsoft.com/office/drawing/2014/main" id="{DBBDD8E8-0BC8-0D4A-BCFC-8FB424D91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A73F8-5B39-B54C-A713-7B38C7C1A283}"/>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69728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AB99-E756-7B41-9A19-953BC61C9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2D33E6-778A-6542-A880-86BD34077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7744A6-4288-934D-8407-51662BDD77C9}"/>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5" name="Footer Placeholder 4">
            <a:extLst>
              <a:ext uri="{FF2B5EF4-FFF2-40B4-BE49-F238E27FC236}">
                <a16:creationId xmlns:a16="http://schemas.microsoft.com/office/drawing/2014/main" id="{E2C5BC5D-1A82-AC48-B4E1-497D52B6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40F29-299A-9443-A14B-9C15392A88F5}"/>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202358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9576-605F-E542-AD0E-6363FBE9C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D0018-3920-D24B-8A3E-4D748340E1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BC936-7483-0540-8275-F2AAC8BA47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9E79A-EA58-D347-A84C-F8FE088829C7}"/>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6" name="Footer Placeholder 5">
            <a:extLst>
              <a:ext uri="{FF2B5EF4-FFF2-40B4-BE49-F238E27FC236}">
                <a16:creationId xmlns:a16="http://schemas.microsoft.com/office/drawing/2014/main" id="{F8F6947B-75D4-E145-BB36-592F73DBD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08130-07FB-DE42-ACFA-E43F932FDD3B}"/>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391204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565D-F720-0D43-A9F5-DE8AB9CA1A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34CB7-164C-804D-8C36-A3A7884EC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E79BDC-97CB-704D-B49C-323F0016EF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CB2B4-5A93-AB4C-9D02-2533E377C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38DFDB-C250-B446-9EF6-297302729A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459D5-5F99-2249-96E1-B2871FD9F87A}"/>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8" name="Footer Placeholder 7">
            <a:extLst>
              <a:ext uri="{FF2B5EF4-FFF2-40B4-BE49-F238E27FC236}">
                <a16:creationId xmlns:a16="http://schemas.microsoft.com/office/drawing/2014/main" id="{5D8B28ED-E201-4447-808E-9996C1F03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7064D-9EDA-D441-BE3F-E05BA2F5DCB5}"/>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333046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FF33-4051-6645-B80A-DC675BD6A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6E00F-3FC5-A84B-B14B-2ABE2BDE688E}"/>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4" name="Footer Placeholder 3">
            <a:extLst>
              <a:ext uri="{FF2B5EF4-FFF2-40B4-BE49-F238E27FC236}">
                <a16:creationId xmlns:a16="http://schemas.microsoft.com/office/drawing/2014/main" id="{A0189B94-5623-EE49-AB00-BBCEAA8C4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9E4371-9D4F-D04A-8B9B-C69043C80309}"/>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129352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C229A-D2F6-9A46-8452-57D31ACDA9C7}"/>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3" name="Footer Placeholder 2">
            <a:extLst>
              <a:ext uri="{FF2B5EF4-FFF2-40B4-BE49-F238E27FC236}">
                <a16:creationId xmlns:a16="http://schemas.microsoft.com/office/drawing/2014/main" id="{33E2C893-1353-884A-A08F-3025D122B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8E14BD-9F84-3242-8766-334AC34A0908}"/>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12353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F9E5-66C9-AE48-BA25-E17A34285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43DBF8-2E5C-944D-BCFD-C2CB27B17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C3504-F475-F148-9E97-A2C6449EC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450AB8-5042-3C42-A8B9-25C716426848}"/>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6" name="Footer Placeholder 5">
            <a:extLst>
              <a:ext uri="{FF2B5EF4-FFF2-40B4-BE49-F238E27FC236}">
                <a16:creationId xmlns:a16="http://schemas.microsoft.com/office/drawing/2014/main" id="{F4285D32-09DA-014E-8F50-FA5F30013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42066-21FB-AA41-B958-859EE53B247A}"/>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67516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22A3-4537-6D4F-8AED-0BB0E8E27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CA450-64B3-4C4D-BD27-CBEACDCCF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F7D838-F25C-9641-8008-213C828E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596A35-6958-A443-AEFC-369F45717E63}"/>
              </a:ext>
            </a:extLst>
          </p:cNvPr>
          <p:cNvSpPr>
            <a:spLocks noGrp="1"/>
          </p:cNvSpPr>
          <p:nvPr>
            <p:ph type="dt" sz="half" idx="10"/>
          </p:nvPr>
        </p:nvSpPr>
        <p:spPr/>
        <p:txBody>
          <a:bodyPr/>
          <a:lstStyle/>
          <a:p>
            <a:fld id="{F732888E-BDA7-7144-9CEC-E2358133BB4A}" type="datetimeFigureOut">
              <a:rPr lang="en-US" smtClean="0"/>
              <a:t>9/15/2020</a:t>
            </a:fld>
            <a:endParaRPr lang="en-US"/>
          </a:p>
        </p:txBody>
      </p:sp>
      <p:sp>
        <p:nvSpPr>
          <p:cNvPr id="6" name="Footer Placeholder 5">
            <a:extLst>
              <a:ext uri="{FF2B5EF4-FFF2-40B4-BE49-F238E27FC236}">
                <a16:creationId xmlns:a16="http://schemas.microsoft.com/office/drawing/2014/main" id="{00587574-65B7-0143-A1BD-969948F4E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C9F8D-EABD-DE4E-BD5D-2490454BF8FB}"/>
              </a:ext>
            </a:extLst>
          </p:cNvPr>
          <p:cNvSpPr>
            <a:spLocks noGrp="1"/>
          </p:cNvSpPr>
          <p:nvPr>
            <p:ph type="sldNum" sz="quarter" idx="12"/>
          </p:nvPr>
        </p:nvSpPr>
        <p:spPr/>
        <p:txBody>
          <a:bodyPr/>
          <a:lstStyle/>
          <a:p>
            <a:fld id="{5A51ACFC-F34C-9648-A060-E91195025520}" type="slidenum">
              <a:rPr lang="en-US" smtClean="0"/>
              <a:t>‹#›</a:t>
            </a:fld>
            <a:endParaRPr lang="en-US"/>
          </a:p>
        </p:txBody>
      </p:sp>
    </p:spTree>
    <p:extLst>
      <p:ext uri="{BB962C8B-B14F-4D97-AF65-F5344CB8AC3E}">
        <p14:creationId xmlns:p14="http://schemas.microsoft.com/office/powerpoint/2010/main" val="369215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798F2-149B-2B40-9970-31E1FA95D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69C8C-BC59-9C45-B621-0196229C5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6CE43-552B-8944-A5CE-39D553B23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2888E-BDA7-7144-9CEC-E2358133BB4A}" type="datetimeFigureOut">
              <a:rPr lang="en-US" smtClean="0"/>
              <a:t>9/15/2020</a:t>
            </a:fld>
            <a:endParaRPr lang="en-US"/>
          </a:p>
        </p:txBody>
      </p:sp>
      <p:sp>
        <p:nvSpPr>
          <p:cNvPr id="5" name="Footer Placeholder 4">
            <a:extLst>
              <a:ext uri="{FF2B5EF4-FFF2-40B4-BE49-F238E27FC236}">
                <a16:creationId xmlns:a16="http://schemas.microsoft.com/office/drawing/2014/main" id="{EAFFF543-629F-3847-AC94-612436C9E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B03D7-0197-2F49-A94B-7DD0DBC34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1ACFC-F34C-9648-A060-E91195025520}" type="slidenum">
              <a:rPr lang="en-US" smtClean="0"/>
              <a:t>‹#›</a:t>
            </a:fld>
            <a:endParaRPr lang="en-US"/>
          </a:p>
        </p:txBody>
      </p:sp>
    </p:spTree>
    <p:extLst>
      <p:ext uri="{BB962C8B-B14F-4D97-AF65-F5344CB8AC3E}">
        <p14:creationId xmlns:p14="http://schemas.microsoft.com/office/powerpoint/2010/main" val="26313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5.png"/><Relationship Id="rId3" Type="http://schemas.microsoft.com/office/2007/relationships/hdphoto" Target="../media/hdphoto3.wdp"/><Relationship Id="rId7" Type="http://schemas.openxmlformats.org/officeDocument/2006/relationships/image" Target="../media/image42.png"/><Relationship Id="rId12"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44.png"/><Relationship Id="rId5" Type="http://schemas.openxmlformats.org/officeDocument/2006/relationships/image" Target="../media/image41.png"/><Relationship Id="rId10" Type="http://schemas.microsoft.com/office/2007/relationships/hdphoto" Target="../media/hdphoto6.wdp"/><Relationship Id="rId4" Type="http://schemas.openxmlformats.org/officeDocument/2006/relationships/image" Target="../media/image40.png"/><Relationship Id="rId9" Type="http://schemas.openxmlformats.org/officeDocument/2006/relationships/image" Target="../media/image43.png"/><Relationship Id="rId1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56.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person, table, window&#10;&#10;Description automatically generated">
            <a:extLst>
              <a:ext uri="{FF2B5EF4-FFF2-40B4-BE49-F238E27FC236}">
                <a16:creationId xmlns:a16="http://schemas.microsoft.com/office/drawing/2014/main" id="{DC567216-B461-4AF4-B49F-86285566DCBE}"/>
              </a:ext>
            </a:extLst>
          </p:cNvPr>
          <p:cNvPicPr>
            <a:picLocks noChangeAspect="1"/>
          </p:cNvPicPr>
          <p:nvPr/>
        </p:nvPicPr>
        <p:blipFill rotWithShape="1">
          <a:blip r:embed="rId2"/>
          <a:srcRect l="988" r="37436"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5" name="Freeform: Shape 2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5AD8408-4563-144A-AC6A-36B01DE62D9C}"/>
              </a:ext>
            </a:extLst>
          </p:cNvPr>
          <p:cNvSpPr txBox="1"/>
          <p:nvPr/>
        </p:nvSpPr>
        <p:spPr>
          <a:xfrm>
            <a:off x="477981" y="1122363"/>
            <a:ext cx="421871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solidFill>
                  <a:srgbClr val="222266"/>
                </a:solidFill>
                <a:latin typeface="Source Sans Pro Black" panose="020B0503030403020204" pitchFamily="34" charset="0"/>
                <a:ea typeface="Source Sans Pro Black" panose="020B0503030403020204" pitchFamily="34" charset="0"/>
              </a:rPr>
              <a:t>Quadrent Webinar</a:t>
            </a:r>
            <a:br>
              <a:rPr lang="en-US" sz="3600" b="1" dirty="0">
                <a:solidFill>
                  <a:srgbClr val="222266"/>
                </a:solidFill>
                <a:latin typeface="Source Sans Pro Black" panose="020B0503030403020204" pitchFamily="34" charset="0"/>
                <a:ea typeface="Source Sans Pro Black" panose="020B0503030403020204" pitchFamily="34" charset="0"/>
              </a:rPr>
            </a:br>
            <a:endParaRPr lang="en-US" sz="3600" b="1" dirty="0">
              <a:solidFill>
                <a:srgbClr val="222266"/>
              </a:solidFill>
              <a:latin typeface="Source Sans Pro Black" panose="020B0503030403020204" pitchFamily="34" charset="0"/>
              <a:ea typeface="Source Sans Pro Black" panose="020B0503030403020204" pitchFamily="34" charset="0"/>
            </a:endParaRPr>
          </a:p>
          <a:p>
            <a:pPr>
              <a:lnSpc>
                <a:spcPct val="90000"/>
              </a:lnSpc>
              <a:spcBef>
                <a:spcPct val="0"/>
              </a:spcBef>
              <a:spcAft>
                <a:spcPts val="600"/>
              </a:spcAft>
            </a:pPr>
            <a:r>
              <a:rPr lang="en-US" sz="3600" b="1" dirty="0">
                <a:solidFill>
                  <a:srgbClr val="222266"/>
                </a:solidFill>
                <a:latin typeface="Source Sans Pro Black" panose="020B0503030403020204" pitchFamily="34" charset="0"/>
                <a:ea typeface="Source Sans Pro Black" panose="020B0503030403020204" pitchFamily="34" charset="0"/>
              </a:rPr>
              <a:t>Current market challenges driven by IFRS 16 and COVID 19</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2E84F45-F36A-0A47-A308-FB89C22EFF75}"/>
              </a:ext>
            </a:extLst>
          </p:cNvPr>
          <p:cNvSpPr/>
          <p:nvPr/>
        </p:nvSpPr>
        <p:spPr>
          <a:xfrm>
            <a:off x="620849" y="1008045"/>
            <a:ext cx="6846277" cy="76209"/>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2" name="Rectangle 11">
            <a:extLst>
              <a:ext uri="{FF2B5EF4-FFF2-40B4-BE49-F238E27FC236}">
                <a16:creationId xmlns:a16="http://schemas.microsoft.com/office/drawing/2014/main" id="{92F0DEBD-D27D-624B-BC06-88F0BAB4C7E3}"/>
              </a:ext>
            </a:extLst>
          </p:cNvPr>
          <p:cNvSpPr/>
          <p:nvPr/>
        </p:nvSpPr>
        <p:spPr>
          <a:xfrm>
            <a:off x="609565" y="4384549"/>
            <a:ext cx="6846277" cy="76209"/>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8" name="TextBox 7">
            <a:extLst>
              <a:ext uri="{FF2B5EF4-FFF2-40B4-BE49-F238E27FC236}">
                <a16:creationId xmlns:a16="http://schemas.microsoft.com/office/drawing/2014/main" id="{5A1A3D1A-316E-4CCD-A803-CC835A8DD067}"/>
              </a:ext>
            </a:extLst>
          </p:cNvPr>
          <p:cNvSpPr txBox="1"/>
          <p:nvPr/>
        </p:nvSpPr>
        <p:spPr>
          <a:xfrm>
            <a:off x="620849" y="6364402"/>
            <a:ext cx="4521758" cy="369332"/>
          </a:xfrm>
          <a:prstGeom prst="rect">
            <a:avLst/>
          </a:prstGeom>
          <a:noFill/>
        </p:spPr>
        <p:txBody>
          <a:bodyPr wrap="square" rtlCol="0">
            <a:spAutoFit/>
          </a:bodyPr>
          <a:lstStyle/>
          <a:p>
            <a:pPr>
              <a:spcAft>
                <a:spcPts val="600"/>
              </a:spcAft>
            </a:pPr>
            <a:r>
              <a:rPr lang="en-AU" b="1" dirty="0">
                <a:solidFill>
                  <a:schemeClr val="bg1"/>
                </a:solidFill>
              </a:rPr>
              <a:t>Damon.kennedy@quadrent.com.au</a:t>
            </a:r>
            <a:endParaRPr lang="en-AU" b="1">
              <a:solidFill>
                <a:schemeClr val="bg1"/>
              </a:solidFill>
            </a:endParaRPr>
          </a:p>
        </p:txBody>
      </p:sp>
      <p:sp>
        <p:nvSpPr>
          <p:cNvPr id="4" name="Rectangle 3">
            <a:extLst>
              <a:ext uri="{FF2B5EF4-FFF2-40B4-BE49-F238E27FC236}">
                <a16:creationId xmlns:a16="http://schemas.microsoft.com/office/drawing/2014/main" id="{2B025856-FF6B-4791-9672-03C7B3A74666}"/>
              </a:ext>
            </a:extLst>
          </p:cNvPr>
          <p:cNvSpPr/>
          <p:nvPr/>
        </p:nvSpPr>
        <p:spPr>
          <a:xfrm>
            <a:off x="275303" y="274737"/>
            <a:ext cx="1494503" cy="68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2D676F69-E269-4891-A463-4BB1072C1BF7}"/>
              </a:ext>
            </a:extLst>
          </p:cNvPr>
          <p:cNvSpPr/>
          <p:nvPr/>
        </p:nvSpPr>
        <p:spPr>
          <a:xfrm>
            <a:off x="9672889" y="6021860"/>
            <a:ext cx="2287047" cy="369332"/>
          </a:xfrm>
          <a:prstGeom prst="rect">
            <a:avLst/>
          </a:prstGeom>
        </p:spPr>
        <p:txBody>
          <a:bodyPr wrap="square">
            <a:spAutoFit/>
          </a:bodyPr>
          <a:lstStyle/>
          <a:p>
            <a:r>
              <a:rPr lang="en-US" b="1" dirty="0">
                <a:solidFill>
                  <a:schemeClr val="bg1"/>
                </a:solidFill>
                <a:latin typeface="Source Sans Pro Black" panose="020B0503030403020204" pitchFamily="34" charset="0"/>
                <a:ea typeface="Source Sans Pro Black" panose="020B0503030403020204" pitchFamily="34" charset="0"/>
              </a:rPr>
              <a:t>14 September 2020 </a:t>
            </a:r>
            <a:endParaRPr lang="en-AU" dirty="0">
              <a:solidFill>
                <a:schemeClr val="bg1"/>
              </a:solidFill>
            </a:endParaRPr>
          </a:p>
        </p:txBody>
      </p:sp>
    </p:spTree>
    <p:extLst>
      <p:ext uri="{BB962C8B-B14F-4D97-AF65-F5344CB8AC3E}">
        <p14:creationId xmlns:p14="http://schemas.microsoft.com/office/powerpoint/2010/main" val="299369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Impacts and Considerations</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cxnSp>
        <p:nvCxnSpPr>
          <p:cNvPr id="9" name="Straight Connector 8">
            <a:extLst>
              <a:ext uri="{FF2B5EF4-FFF2-40B4-BE49-F238E27FC236}">
                <a16:creationId xmlns:a16="http://schemas.microsoft.com/office/drawing/2014/main" id="{3AA581AE-C3DB-437B-974B-00A6189B045F}"/>
              </a:ext>
            </a:extLst>
          </p:cNvPr>
          <p:cNvCxnSpPr>
            <a:cxnSpLocks/>
          </p:cNvCxnSpPr>
          <p:nvPr/>
        </p:nvCxnSpPr>
        <p:spPr bwMode="gray">
          <a:xfrm flipH="1">
            <a:off x="7993572" y="1672846"/>
            <a:ext cx="1303300" cy="413224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B469FD-C7A8-4C7D-9037-397698220533}"/>
              </a:ext>
            </a:extLst>
          </p:cNvPr>
          <p:cNvCxnSpPr>
            <a:cxnSpLocks/>
          </p:cNvCxnSpPr>
          <p:nvPr/>
        </p:nvCxnSpPr>
        <p:spPr bwMode="gray">
          <a:xfrm rot="18330310">
            <a:off x="8634757" y="1534440"/>
            <a:ext cx="0" cy="45038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842F7D-160B-4BD0-9EB8-8627AB77A654}"/>
              </a:ext>
            </a:extLst>
          </p:cNvPr>
          <p:cNvCxnSpPr>
            <a:cxnSpLocks/>
          </p:cNvCxnSpPr>
          <p:nvPr/>
        </p:nvCxnSpPr>
        <p:spPr bwMode="gray">
          <a:xfrm rot="14010310" flipH="1">
            <a:off x="8634757" y="1534440"/>
            <a:ext cx="0" cy="45038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328ED8-6400-4F31-AB84-4260F3C7E0F5}"/>
              </a:ext>
            </a:extLst>
          </p:cNvPr>
          <p:cNvCxnSpPr>
            <a:cxnSpLocks/>
          </p:cNvCxnSpPr>
          <p:nvPr/>
        </p:nvCxnSpPr>
        <p:spPr bwMode="gray">
          <a:xfrm flipH="1" flipV="1">
            <a:off x="7920409" y="1658367"/>
            <a:ext cx="1385228" cy="41412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D646E4-3D21-4034-90EC-EADDE28BD47B}"/>
              </a:ext>
            </a:extLst>
          </p:cNvPr>
          <p:cNvCxnSpPr>
            <a:cxnSpLocks/>
          </p:cNvCxnSpPr>
          <p:nvPr/>
        </p:nvCxnSpPr>
        <p:spPr bwMode="gray">
          <a:xfrm rot="5370310" flipH="1">
            <a:off x="8634757" y="1534440"/>
            <a:ext cx="0" cy="45038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C93B185-BA16-4D73-9931-3E90E80C5768}"/>
              </a:ext>
            </a:extLst>
          </p:cNvPr>
          <p:cNvSpPr/>
          <p:nvPr/>
        </p:nvSpPr>
        <p:spPr bwMode="gray">
          <a:xfrm rot="1050310">
            <a:off x="7313557" y="2465758"/>
            <a:ext cx="2642400" cy="2641178"/>
          </a:xfrm>
          <a:prstGeom prst="ellipse">
            <a:avLst/>
          </a:prstGeom>
          <a:noFill/>
          <a:ln w="12700" cap="flat" cmpd="sng" algn="ctr">
            <a:solidFill>
              <a:schemeClr val="accent2"/>
            </a:solidFill>
            <a:prstDash val="dash"/>
          </a:ln>
          <a:effectLst/>
        </p:spPr>
        <p:txBody>
          <a:bodyPr rtlCol="0" anchor="t" anchorCtr="0"/>
          <a:lstStyle/>
          <a:p>
            <a:pPr algn="ctr" defTabSz="801472">
              <a:spcAft>
                <a:spcPct val="50000"/>
              </a:spcAft>
              <a:buClr>
                <a:srgbClr val="FFE600"/>
              </a:buClr>
              <a:buSzPct val="80000"/>
              <a:defRPr/>
            </a:pPr>
            <a:endParaRPr lang="en-GB" sz="800" kern="0" dirty="0">
              <a:solidFill>
                <a:srgbClr val="000000">
                  <a:lumMod val="50000"/>
                  <a:lumOff val="50000"/>
                </a:srgbClr>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94C6F7C6-F344-4432-81F2-1CF0C9101102}"/>
              </a:ext>
            </a:extLst>
          </p:cNvPr>
          <p:cNvSpPr/>
          <p:nvPr/>
        </p:nvSpPr>
        <p:spPr bwMode="gray">
          <a:xfrm>
            <a:off x="8192279" y="3344038"/>
            <a:ext cx="884956" cy="884618"/>
          </a:xfrm>
          <a:prstGeom prst="ellipse">
            <a:avLst/>
          </a:prstGeom>
          <a:solidFill>
            <a:schemeClr val="accent2"/>
          </a:solidFill>
          <a:ln w="9525" cap="flat" cmpd="sng" algn="ctr">
            <a:solidFill>
              <a:schemeClr val="accent2"/>
            </a:solidFill>
            <a:prstDash val="solid"/>
          </a:ln>
          <a:effectLst/>
        </p:spPr>
        <p:txBody>
          <a:bodyPr rtlCol="0" anchor="t" anchorCtr="0"/>
          <a:lstStyle/>
          <a:p>
            <a:pPr algn="ctr" defTabSz="801472">
              <a:spcAft>
                <a:spcPct val="50000"/>
              </a:spcAft>
              <a:buClr>
                <a:srgbClr val="FFE600"/>
              </a:buClr>
              <a:buSzPct val="80000"/>
              <a:defRPr/>
            </a:pPr>
            <a:endParaRPr lang="en-GB" sz="900" kern="0" dirty="0">
              <a:solidFill>
                <a:sysClr val="windowText" lastClr="00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18579B9-A44A-4AD5-9890-DB9D3B24B774}"/>
              </a:ext>
            </a:extLst>
          </p:cNvPr>
          <p:cNvSpPr/>
          <p:nvPr/>
        </p:nvSpPr>
        <p:spPr bwMode="gray">
          <a:xfrm>
            <a:off x="8230901" y="3476323"/>
            <a:ext cx="807712" cy="620051"/>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IFRS 16 outcomes: compliance, </a:t>
            </a:r>
            <a:br>
              <a:rPr lang="en-GB" sz="800" b="1" kern="0" dirty="0">
                <a:solidFill>
                  <a:sysClr val="windowText" lastClr="000000"/>
                </a:solidFill>
                <a:latin typeface="Arial" panose="020B0604020202020204" pitchFamily="34" charset="0"/>
                <a:cs typeface="Arial" panose="020B0604020202020204" pitchFamily="34" charset="0"/>
              </a:rPr>
            </a:br>
            <a:r>
              <a:rPr lang="en-GB" sz="800" b="1" kern="0" dirty="0">
                <a:solidFill>
                  <a:sysClr val="windowText" lastClr="000000"/>
                </a:solidFill>
                <a:latin typeface="Arial" panose="020B0604020202020204" pitchFamily="34" charset="0"/>
                <a:cs typeface="Arial" panose="020B0604020202020204" pitchFamily="34" charset="0"/>
              </a:rPr>
              <a:t>cost and risk </a:t>
            </a:r>
          </a:p>
        </p:txBody>
      </p:sp>
      <p:sp>
        <p:nvSpPr>
          <p:cNvPr id="18" name="Rectangle 17">
            <a:extLst>
              <a:ext uri="{FF2B5EF4-FFF2-40B4-BE49-F238E27FC236}">
                <a16:creationId xmlns:a16="http://schemas.microsoft.com/office/drawing/2014/main" id="{027CBF17-D886-41EC-B689-B86271440AC2}"/>
              </a:ext>
            </a:extLst>
          </p:cNvPr>
          <p:cNvSpPr/>
          <p:nvPr/>
        </p:nvSpPr>
        <p:spPr bwMode="gray">
          <a:xfrm>
            <a:off x="8204080" y="2547142"/>
            <a:ext cx="802006"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Finance</a:t>
            </a:r>
          </a:p>
        </p:txBody>
      </p:sp>
      <p:sp>
        <p:nvSpPr>
          <p:cNvPr id="19" name="Rectangle 18">
            <a:extLst>
              <a:ext uri="{FF2B5EF4-FFF2-40B4-BE49-F238E27FC236}">
                <a16:creationId xmlns:a16="http://schemas.microsoft.com/office/drawing/2014/main" id="{33D48A94-73CE-4293-80B8-55098C5ED7AF}"/>
              </a:ext>
            </a:extLst>
          </p:cNvPr>
          <p:cNvSpPr/>
          <p:nvPr/>
        </p:nvSpPr>
        <p:spPr bwMode="gray">
          <a:xfrm>
            <a:off x="8820660" y="2835174"/>
            <a:ext cx="693263"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IT</a:t>
            </a:r>
            <a:br>
              <a:rPr lang="en-GB" sz="800" b="1" kern="0" dirty="0">
                <a:solidFill>
                  <a:sysClr val="windowText" lastClr="000000"/>
                </a:solidFill>
                <a:latin typeface="Arial" panose="020B0604020202020204" pitchFamily="34" charset="0"/>
                <a:cs typeface="Arial" panose="020B0604020202020204" pitchFamily="34" charset="0"/>
              </a:rPr>
            </a:br>
            <a:r>
              <a:rPr lang="en-GB" sz="800" b="1" kern="0" dirty="0">
                <a:solidFill>
                  <a:sysClr val="windowText" lastClr="000000"/>
                </a:solidFill>
                <a:latin typeface="Arial" panose="020B0604020202020204" pitchFamily="34" charset="0"/>
                <a:cs typeface="Arial" panose="020B0604020202020204" pitchFamily="34" charset="0"/>
              </a:rPr>
              <a:t>systems</a:t>
            </a:r>
          </a:p>
        </p:txBody>
      </p:sp>
      <p:sp>
        <p:nvSpPr>
          <p:cNvPr id="20" name="Rectangle 19">
            <a:extLst>
              <a:ext uri="{FF2B5EF4-FFF2-40B4-BE49-F238E27FC236}">
                <a16:creationId xmlns:a16="http://schemas.microsoft.com/office/drawing/2014/main" id="{2812D304-26E3-447D-A928-ECA2A5F2982A}"/>
              </a:ext>
            </a:extLst>
          </p:cNvPr>
          <p:cNvSpPr/>
          <p:nvPr/>
        </p:nvSpPr>
        <p:spPr bwMode="gray">
          <a:xfrm>
            <a:off x="9150356" y="3339230"/>
            <a:ext cx="696410"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Data governance and management</a:t>
            </a:r>
          </a:p>
        </p:txBody>
      </p:sp>
      <p:sp>
        <p:nvSpPr>
          <p:cNvPr id="21" name="Rectangle 20">
            <a:extLst>
              <a:ext uri="{FF2B5EF4-FFF2-40B4-BE49-F238E27FC236}">
                <a16:creationId xmlns:a16="http://schemas.microsoft.com/office/drawing/2014/main" id="{C8BFF6E1-5B8E-42B6-916A-393DE66E9C6E}"/>
              </a:ext>
            </a:extLst>
          </p:cNvPr>
          <p:cNvSpPr/>
          <p:nvPr/>
        </p:nvSpPr>
        <p:spPr bwMode="gray">
          <a:xfrm>
            <a:off x="9209096" y="3863302"/>
            <a:ext cx="661457"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Commercial, sales and marketing</a:t>
            </a:r>
          </a:p>
        </p:txBody>
      </p:sp>
      <p:sp>
        <p:nvSpPr>
          <p:cNvPr id="22" name="Rectangle 21">
            <a:extLst>
              <a:ext uri="{FF2B5EF4-FFF2-40B4-BE49-F238E27FC236}">
                <a16:creationId xmlns:a16="http://schemas.microsoft.com/office/drawing/2014/main" id="{6FCAD28A-E6B7-418E-857E-FD76CFC788A7}"/>
              </a:ext>
            </a:extLst>
          </p:cNvPr>
          <p:cNvSpPr/>
          <p:nvPr/>
        </p:nvSpPr>
        <p:spPr bwMode="gray">
          <a:xfrm>
            <a:off x="8920605" y="4391029"/>
            <a:ext cx="655269"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Procurement and legal</a:t>
            </a:r>
          </a:p>
        </p:txBody>
      </p:sp>
      <p:sp>
        <p:nvSpPr>
          <p:cNvPr id="23" name="Rectangle 22">
            <a:extLst>
              <a:ext uri="{FF2B5EF4-FFF2-40B4-BE49-F238E27FC236}">
                <a16:creationId xmlns:a16="http://schemas.microsoft.com/office/drawing/2014/main" id="{51682B70-83BB-422E-A43B-9D4D6E822226}"/>
              </a:ext>
            </a:extLst>
          </p:cNvPr>
          <p:cNvSpPr/>
          <p:nvPr/>
        </p:nvSpPr>
        <p:spPr bwMode="gray">
          <a:xfrm>
            <a:off x="8334040" y="4643014"/>
            <a:ext cx="629971"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Current change programmes</a:t>
            </a:r>
          </a:p>
        </p:txBody>
      </p:sp>
      <p:sp>
        <p:nvSpPr>
          <p:cNvPr id="24" name="Rectangle 23">
            <a:extLst>
              <a:ext uri="{FF2B5EF4-FFF2-40B4-BE49-F238E27FC236}">
                <a16:creationId xmlns:a16="http://schemas.microsoft.com/office/drawing/2014/main" id="{3D001573-62CD-4512-A90F-1D3610584321}"/>
              </a:ext>
            </a:extLst>
          </p:cNvPr>
          <p:cNvSpPr/>
          <p:nvPr/>
        </p:nvSpPr>
        <p:spPr bwMode="gray">
          <a:xfrm>
            <a:off x="7378834" y="3855619"/>
            <a:ext cx="789814" cy="383006"/>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Management reporting</a:t>
            </a:r>
          </a:p>
        </p:txBody>
      </p:sp>
      <p:sp>
        <p:nvSpPr>
          <p:cNvPr id="25" name="Rectangle 24">
            <a:extLst>
              <a:ext uri="{FF2B5EF4-FFF2-40B4-BE49-F238E27FC236}">
                <a16:creationId xmlns:a16="http://schemas.microsoft.com/office/drawing/2014/main" id="{02CD8D91-B655-4C67-81C1-918005CAB086}"/>
              </a:ext>
            </a:extLst>
          </p:cNvPr>
          <p:cNvSpPr/>
          <p:nvPr/>
        </p:nvSpPr>
        <p:spPr bwMode="gray">
          <a:xfrm>
            <a:off x="7709268" y="4399362"/>
            <a:ext cx="649876"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People, performance and reward</a:t>
            </a:r>
          </a:p>
        </p:txBody>
      </p:sp>
      <p:sp>
        <p:nvSpPr>
          <p:cNvPr id="26" name="Rectangle 25">
            <a:extLst>
              <a:ext uri="{FF2B5EF4-FFF2-40B4-BE49-F238E27FC236}">
                <a16:creationId xmlns:a16="http://schemas.microsoft.com/office/drawing/2014/main" id="{EC302BDF-208D-496C-9FAC-1A6C9240C743}"/>
              </a:ext>
            </a:extLst>
          </p:cNvPr>
          <p:cNvSpPr/>
          <p:nvPr/>
        </p:nvSpPr>
        <p:spPr bwMode="gray">
          <a:xfrm>
            <a:off x="7769478" y="2835174"/>
            <a:ext cx="569474" cy="352400"/>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External reporting, tax</a:t>
            </a:r>
          </a:p>
        </p:txBody>
      </p:sp>
      <p:sp>
        <p:nvSpPr>
          <p:cNvPr id="27" name="Rectangle 26">
            <a:extLst>
              <a:ext uri="{FF2B5EF4-FFF2-40B4-BE49-F238E27FC236}">
                <a16:creationId xmlns:a16="http://schemas.microsoft.com/office/drawing/2014/main" id="{3DD1AA2F-9D5E-439C-94F0-C89D9628B034}"/>
              </a:ext>
            </a:extLst>
          </p:cNvPr>
          <p:cNvSpPr/>
          <p:nvPr/>
        </p:nvSpPr>
        <p:spPr bwMode="gray">
          <a:xfrm>
            <a:off x="7435518" y="3323990"/>
            <a:ext cx="696555" cy="427312"/>
          </a:xfrm>
          <a:prstGeom prst="rect">
            <a:avLst/>
          </a:prstGeom>
          <a:noFill/>
          <a:ln w="9525" cap="flat" cmpd="sng" algn="ctr">
            <a:noFill/>
            <a:prstDash val="solid"/>
          </a:ln>
          <a:effectLst/>
        </p:spPr>
        <p:txBody>
          <a:bodyPr lIns="0" rIns="0" rtlCol="0" anchor="ctr" anchorCtr="0"/>
          <a:lstStyle/>
          <a:p>
            <a:pPr algn="ctr" defTabSz="801472">
              <a:spcAft>
                <a:spcPts val="175"/>
              </a:spcAft>
              <a:buClr>
                <a:srgbClr val="FFE600"/>
              </a:buClr>
              <a:buSzPct val="80000"/>
              <a:defRPr/>
            </a:pPr>
            <a:r>
              <a:rPr lang="en-GB" sz="800" b="1" kern="0" dirty="0">
                <a:solidFill>
                  <a:sysClr val="windowText" lastClr="000000"/>
                </a:solidFill>
                <a:latin typeface="Arial" panose="020B0604020202020204" pitchFamily="34" charset="0"/>
                <a:cs typeface="Arial" panose="020B0604020202020204" pitchFamily="34" charset="0"/>
              </a:rPr>
              <a:t>Internal </a:t>
            </a:r>
            <a:br>
              <a:rPr lang="en-GB" sz="800" b="1" kern="0" dirty="0">
                <a:solidFill>
                  <a:sysClr val="windowText" lastClr="000000"/>
                </a:solidFill>
                <a:latin typeface="Arial" panose="020B0604020202020204" pitchFamily="34" charset="0"/>
                <a:cs typeface="Arial" panose="020B0604020202020204" pitchFamily="34" charset="0"/>
              </a:rPr>
            </a:br>
            <a:r>
              <a:rPr lang="en-GB" sz="800" b="1" kern="0" dirty="0">
                <a:solidFill>
                  <a:sysClr val="windowText" lastClr="000000"/>
                </a:solidFill>
                <a:latin typeface="Arial" panose="020B0604020202020204" pitchFamily="34" charset="0"/>
                <a:cs typeface="Arial" panose="020B0604020202020204" pitchFamily="34" charset="0"/>
              </a:rPr>
              <a:t>control</a:t>
            </a:r>
          </a:p>
        </p:txBody>
      </p:sp>
      <p:sp>
        <p:nvSpPr>
          <p:cNvPr id="28" name="Text Placeholder 5">
            <a:extLst>
              <a:ext uri="{FF2B5EF4-FFF2-40B4-BE49-F238E27FC236}">
                <a16:creationId xmlns:a16="http://schemas.microsoft.com/office/drawing/2014/main" id="{69C7013A-FE51-405F-A114-2A85CD573722}"/>
              </a:ext>
            </a:extLst>
          </p:cNvPr>
          <p:cNvSpPr txBox="1">
            <a:spLocks/>
          </p:cNvSpPr>
          <p:nvPr/>
        </p:nvSpPr>
        <p:spPr bwMode="gray">
          <a:xfrm>
            <a:off x="6885477" y="1629470"/>
            <a:ext cx="1144730"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75"/>
              </a:spcAft>
              <a:buClr>
                <a:srgbClr val="FFD200"/>
              </a:buClr>
              <a:buSzPct val="70000"/>
              <a:buFont typeface="Garamond" panose="02020404030301010803" pitchFamily="18" charset="0"/>
              <a:buChar char="►"/>
            </a:pPr>
            <a:r>
              <a:rPr lang="en-GB" sz="800" dirty="0">
                <a:solidFill>
                  <a:sysClr val="windowText" lastClr="000000"/>
                </a:solidFill>
                <a:latin typeface="Arial"/>
                <a:cs typeface="Arial" panose="020B0604020202020204" pitchFamily="34" charset="0"/>
              </a:rPr>
              <a:t>External audit</a:t>
            </a:r>
          </a:p>
          <a:p>
            <a:pPr marL="126000" lvl="1" indent="-126000">
              <a:spcBef>
                <a:spcPts val="0"/>
              </a:spcBef>
              <a:spcAft>
                <a:spcPts val="175"/>
              </a:spcAft>
              <a:buClr>
                <a:srgbClr val="FFD200"/>
              </a:buClr>
              <a:buSzPct val="70000"/>
              <a:buFont typeface="Garamond" panose="02020404030301010803" pitchFamily="18" charset="0"/>
              <a:buChar char="►"/>
            </a:pPr>
            <a:r>
              <a:rPr lang="en-GB" sz="800" dirty="0">
                <a:solidFill>
                  <a:sysClr val="windowText" lastClr="000000"/>
                </a:solidFill>
                <a:latin typeface="Arial"/>
                <a:cs typeface="Arial" panose="020B0604020202020204" pitchFamily="34" charset="0"/>
              </a:rPr>
              <a:t>Investor relations</a:t>
            </a:r>
          </a:p>
          <a:p>
            <a:pPr marL="126000" lvl="1" indent="-126000">
              <a:spcBef>
                <a:spcPts val="0"/>
              </a:spcBef>
              <a:spcAft>
                <a:spcPts val="175"/>
              </a:spcAft>
              <a:buClr>
                <a:srgbClr val="FFD200"/>
              </a:buClr>
              <a:buSzPct val="70000"/>
              <a:buFont typeface="Garamond" panose="02020404030301010803" pitchFamily="18" charset="0"/>
              <a:buChar char="►"/>
            </a:pPr>
            <a:r>
              <a:rPr lang="en-GB" sz="800" dirty="0">
                <a:solidFill>
                  <a:sysClr val="windowText" lastClr="000000"/>
                </a:solidFill>
                <a:latin typeface="Arial"/>
                <a:cs typeface="Arial" panose="020B0604020202020204" pitchFamily="34" charset="0"/>
              </a:rPr>
              <a:t>Covenant management</a:t>
            </a:r>
          </a:p>
          <a:p>
            <a:pPr marL="126000" lvl="1" indent="-126000">
              <a:spcBef>
                <a:spcPts val="0"/>
              </a:spcBef>
              <a:spcAft>
                <a:spcPts val="175"/>
              </a:spcAft>
              <a:buClr>
                <a:srgbClr val="FFD200"/>
              </a:buClr>
              <a:buSzPct val="70000"/>
              <a:buFont typeface="Garamond" panose="02020404030301010803" pitchFamily="18" charset="0"/>
              <a:buChar char="►"/>
            </a:pPr>
            <a:r>
              <a:rPr lang="en-GB" sz="800" dirty="0">
                <a:solidFill>
                  <a:sysClr val="windowText" lastClr="000000"/>
                </a:solidFill>
                <a:latin typeface="Arial"/>
                <a:cs typeface="Arial" panose="020B0604020202020204" pitchFamily="34" charset="0"/>
              </a:rPr>
              <a:t>Distributable reserves</a:t>
            </a:r>
          </a:p>
          <a:p>
            <a:pPr marL="126000" lvl="1" indent="-126000">
              <a:spcBef>
                <a:spcPts val="0"/>
              </a:spcBef>
              <a:spcAft>
                <a:spcPts val="175"/>
              </a:spcAft>
              <a:buClr>
                <a:srgbClr val="FFD200"/>
              </a:buClr>
              <a:buSzPct val="70000"/>
              <a:buFont typeface="Garamond" panose="02020404030301010803" pitchFamily="18" charset="0"/>
              <a:buChar char="►"/>
            </a:pPr>
            <a:r>
              <a:rPr lang="en-GB" sz="800" dirty="0">
                <a:solidFill>
                  <a:sysClr val="windowText" lastClr="000000"/>
                </a:solidFill>
                <a:latin typeface="Arial"/>
                <a:cs typeface="Arial" panose="020B0604020202020204" pitchFamily="34" charset="0"/>
              </a:rPr>
              <a:t>Cash tax, effective tax rate and tax reporting</a:t>
            </a:r>
          </a:p>
          <a:p>
            <a:pPr marL="126000" lvl="1" indent="-126000">
              <a:spcBef>
                <a:spcPts val="0"/>
              </a:spcBef>
              <a:spcAft>
                <a:spcPts val="175"/>
              </a:spcAft>
              <a:buClr>
                <a:srgbClr val="FFD200"/>
              </a:buClr>
              <a:buSzPct val="70000"/>
              <a:buFont typeface="Garamond" panose="02020404030301010803" pitchFamily="18" charset="0"/>
              <a:buChar char="►"/>
            </a:pPr>
            <a:endParaRPr lang="en-GB" sz="800" dirty="0">
              <a:solidFill>
                <a:sysClr val="windowText" lastClr="000000"/>
              </a:solidFill>
              <a:latin typeface="Arial"/>
              <a:cs typeface="Arial" panose="020B0604020202020204" pitchFamily="34" charset="0"/>
            </a:endParaRPr>
          </a:p>
        </p:txBody>
      </p:sp>
      <p:sp>
        <p:nvSpPr>
          <p:cNvPr id="29" name="Text Placeholder 5">
            <a:extLst>
              <a:ext uri="{FF2B5EF4-FFF2-40B4-BE49-F238E27FC236}">
                <a16:creationId xmlns:a16="http://schemas.microsoft.com/office/drawing/2014/main" id="{E7E80A88-399A-4478-88F8-F2C4AC962C12}"/>
              </a:ext>
            </a:extLst>
          </p:cNvPr>
          <p:cNvSpPr txBox="1">
            <a:spLocks/>
          </p:cNvSpPr>
          <p:nvPr/>
        </p:nvSpPr>
        <p:spPr bwMode="gray">
          <a:xfrm>
            <a:off x="8180004" y="1501510"/>
            <a:ext cx="944703"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Accounting policy</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Financial reporting</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Financial control</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Budgeting, forecasting and planning</a:t>
            </a:r>
          </a:p>
        </p:txBody>
      </p:sp>
      <p:sp>
        <p:nvSpPr>
          <p:cNvPr id="31" name="Text Placeholder 5">
            <a:extLst>
              <a:ext uri="{FF2B5EF4-FFF2-40B4-BE49-F238E27FC236}">
                <a16:creationId xmlns:a16="http://schemas.microsoft.com/office/drawing/2014/main" id="{F1A867D9-01FC-4F51-9CC0-12C5A8D73133}"/>
              </a:ext>
            </a:extLst>
          </p:cNvPr>
          <p:cNvSpPr txBox="1">
            <a:spLocks/>
          </p:cNvSpPr>
          <p:nvPr/>
        </p:nvSpPr>
        <p:spPr bwMode="gray">
          <a:xfrm>
            <a:off x="9303825" y="1663288"/>
            <a:ext cx="944703"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System architecture</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Systems of record, chart of accounts, workflow</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System supplier relationships</a:t>
            </a:r>
          </a:p>
        </p:txBody>
      </p:sp>
      <p:sp>
        <p:nvSpPr>
          <p:cNvPr id="32" name="Text Placeholder 5">
            <a:extLst>
              <a:ext uri="{FF2B5EF4-FFF2-40B4-BE49-F238E27FC236}">
                <a16:creationId xmlns:a16="http://schemas.microsoft.com/office/drawing/2014/main" id="{208B9FF0-1E4F-4322-9AAD-C79535117956}"/>
              </a:ext>
            </a:extLst>
          </p:cNvPr>
          <p:cNvSpPr txBox="1">
            <a:spLocks/>
          </p:cNvSpPr>
          <p:nvPr/>
        </p:nvSpPr>
        <p:spPr bwMode="gray">
          <a:xfrm>
            <a:off x="10073997" y="2690106"/>
            <a:ext cx="1179713"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Data taxonomy and standards</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Data cleanse and remediation</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Identification of contracts that contain a lease</a:t>
            </a:r>
          </a:p>
          <a:p>
            <a:pPr marL="126000" lvl="1" indent="-126000">
              <a:spcBef>
                <a:spcPts val="0"/>
              </a:spcBef>
              <a:spcAft>
                <a:spcPts val="175"/>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Data model design</a:t>
            </a:r>
          </a:p>
        </p:txBody>
      </p:sp>
      <p:sp>
        <p:nvSpPr>
          <p:cNvPr id="33" name="Text Placeholder 5">
            <a:extLst>
              <a:ext uri="{FF2B5EF4-FFF2-40B4-BE49-F238E27FC236}">
                <a16:creationId xmlns:a16="http://schemas.microsoft.com/office/drawing/2014/main" id="{E66C6BAE-9DB7-45B3-A36D-39D1244613DC}"/>
              </a:ext>
            </a:extLst>
          </p:cNvPr>
          <p:cNvSpPr txBox="1">
            <a:spLocks/>
          </p:cNvSpPr>
          <p:nvPr/>
        </p:nvSpPr>
        <p:spPr bwMode="gray">
          <a:xfrm>
            <a:off x="9970216" y="3881065"/>
            <a:ext cx="1440627" cy="104788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Lease contract design</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Lease contract management</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Impacts on use of off balance sheet financing strategies and any potential for changing lease contracts/</a:t>
            </a:r>
            <a:br>
              <a:rPr lang="en-IN" sz="800" dirty="0">
                <a:solidFill>
                  <a:sysClr val="windowText" lastClr="000000"/>
                </a:solidFill>
                <a:latin typeface="Arial"/>
                <a:cs typeface="Arial" panose="020B0604020202020204" pitchFamily="34" charset="0"/>
              </a:rPr>
            </a:br>
            <a:r>
              <a:rPr lang="en-IN" sz="800" dirty="0">
                <a:solidFill>
                  <a:sysClr val="windowText" lastClr="000000"/>
                </a:solidFill>
                <a:latin typeface="Arial"/>
                <a:cs typeface="Arial" panose="020B0604020202020204" pitchFamily="34" charset="0"/>
              </a:rPr>
              <a:t>renegotiations</a:t>
            </a:r>
          </a:p>
        </p:txBody>
      </p:sp>
      <p:sp>
        <p:nvSpPr>
          <p:cNvPr id="34" name="Text Placeholder 5">
            <a:extLst>
              <a:ext uri="{FF2B5EF4-FFF2-40B4-BE49-F238E27FC236}">
                <a16:creationId xmlns:a16="http://schemas.microsoft.com/office/drawing/2014/main" id="{DA2B8170-1BA6-47E4-8AD8-DBAB6777D460}"/>
              </a:ext>
            </a:extLst>
          </p:cNvPr>
          <p:cNvSpPr txBox="1">
            <a:spLocks/>
          </p:cNvSpPr>
          <p:nvPr/>
        </p:nvSpPr>
        <p:spPr bwMode="gray">
          <a:xfrm>
            <a:off x="9305638" y="5008554"/>
            <a:ext cx="1043601"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Lease contract acquisition process</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Impact on lease terms and conditions</a:t>
            </a:r>
          </a:p>
        </p:txBody>
      </p:sp>
      <p:sp>
        <p:nvSpPr>
          <p:cNvPr id="35" name="Text Placeholder 5">
            <a:extLst>
              <a:ext uri="{FF2B5EF4-FFF2-40B4-BE49-F238E27FC236}">
                <a16:creationId xmlns:a16="http://schemas.microsoft.com/office/drawing/2014/main" id="{BF5FA555-A829-4C46-8AC7-3EC09641B1D0}"/>
              </a:ext>
            </a:extLst>
          </p:cNvPr>
          <p:cNvSpPr txBox="1">
            <a:spLocks/>
          </p:cNvSpPr>
          <p:nvPr/>
        </p:nvSpPr>
        <p:spPr bwMode="gray">
          <a:xfrm>
            <a:off x="8164764" y="5206937"/>
            <a:ext cx="977973"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Examples: finance transformation</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Scope, requirements, timing and quality</a:t>
            </a:r>
          </a:p>
        </p:txBody>
      </p:sp>
      <p:sp>
        <p:nvSpPr>
          <p:cNvPr id="36" name="Text Placeholder 5">
            <a:extLst>
              <a:ext uri="{FF2B5EF4-FFF2-40B4-BE49-F238E27FC236}">
                <a16:creationId xmlns:a16="http://schemas.microsoft.com/office/drawing/2014/main" id="{A4EB7AC5-3FED-41BE-B429-6EA344FBD556}"/>
              </a:ext>
            </a:extLst>
          </p:cNvPr>
          <p:cNvSpPr txBox="1">
            <a:spLocks/>
          </p:cNvSpPr>
          <p:nvPr/>
        </p:nvSpPr>
        <p:spPr bwMode="gray">
          <a:xfrm>
            <a:off x="7050683" y="4951910"/>
            <a:ext cx="1043601"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People capabilities</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Learning and development</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Bonus and incentive </a:t>
            </a:r>
            <a:br>
              <a:rPr lang="en-IN" sz="800" dirty="0">
                <a:solidFill>
                  <a:sysClr val="windowText" lastClr="000000"/>
                </a:solidFill>
                <a:latin typeface="Arial"/>
                <a:cs typeface="Arial" panose="020B0604020202020204" pitchFamily="34" charset="0"/>
              </a:rPr>
            </a:br>
            <a:r>
              <a:rPr lang="en-IN" sz="800" dirty="0">
                <a:solidFill>
                  <a:sysClr val="windowText" lastClr="000000"/>
                </a:solidFill>
                <a:latin typeface="Arial"/>
                <a:cs typeface="Arial" panose="020B0604020202020204" pitchFamily="34" charset="0"/>
              </a:rPr>
              <a:t>schemes</a:t>
            </a:r>
          </a:p>
        </p:txBody>
      </p:sp>
      <p:sp>
        <p:nvSpPr>
          <p:cNvPr id="37" name="Text Placeholder 5">
            <a:extLst>
              <a:ext uri="{FF2B5EF4-FFF2-40B4-BE49-F238E27FC236}">
                <a16:creationId xmlns:a16="http://schemas.microsoft.com/office/drawing/2014/main" id="{32FE270B-3EFC-4454-B852-8F8DFB945B63}"/>
              </a:ext>
            </a:extLst>
          </p:cNvPr>
          <p:cNvSpPr txBox="1">
            <a:spLocks/>
          </p:cNvSpPr>
          <p:nvPr/>
        </p:nvSpPr>
        <p:spPr bwMode="gray">
          <a:xfrm>
            <a:off x="6244171" y="3890663"/>
            <a:ext cx="1043601"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Impact on financial metrics and KPI design</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Management information design</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Balance sheet reconciliations</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Working capital management</a:t>
            </a:r>
          </a:p>
        </p:txBody>
      </p:sp>
      <p:sp>
        <p:nvSpPr>
          <p:cNvPr id="38" name="Text Placeholder 5">
            <a:extLst>
              <a:ext uri="{FF2B5EF4-FFF2-40B4-BE49-F238E27FC236}">
                <a16:creationId xmlns:a16="http://schemas.microsoft.com/office/drawing/2014/main" id="{3B2FBC53-46D4-4E40-989E-0BDA10207668}"/>
              </a:ext>
            </a:extLst>
          </p:cNvPr>
          <p:cNvSpPr txBox="1">
            <a:spLocks/>
          </p:cNvSpPr>
          <p:nvPr/>
        </p:nvSpPr>
        <p:spPr bwMode="gray">
          <a:xfrm>
            <a:off x="6363677" y="2908773"/>
            <a:ext cx="1043601" cy="59786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42138" rtl="0" eaLnBrk="1" fontAlgn="base" latinLnBrk="0" hangingPunct="1">
              <a:lnSpc>
                <a:spcPct val="100000"/>
              </a:lnSpc>
              <a:spcBef>
                <a:spcPts val="100"/>
              </a:spcBef>
              <a:spcAft>
                <a:spcPts val="450"/>
              </a:spcAft>
              <a:buClr>
                <a:srgbClr val="FFE600"/>
              </a:buClr>
              <a:buSzPct val="80000"/>
              <a:buFont typeface="Arial" charset="0"/>
              <a:buNone/>
              <a:tabLst/>
              <a:defRPr lang="en-US" sz="1000" kern="1200" noProof="0">
                <a:solidFill>
                  <a:srgbClr val="000000"/>
                </a:solidFill>
                <a:latin typeface="+mn-lt"/>
                <a:ea typeface="+mn-ea"/>
                <a:cs typeface="+mn-cs"/>
              </a:defRPr>
            </a:lvl1pPr>
            <a:lvl2pPr marL="162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2pPr>
            <a:lvl3pPr marL="324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3pPr>
            <a:lvl4pPr marL="486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en-US" sz="1000" kern="1200" noProof="0">
                <a:solidFill>
                  <a:srgbClr val="000000"/>
                </a:solidFill>
                <a:latin typeface="+mn-lt"/>
                <a:ea typeface="+mn-ea"/>
                <a:cs typeface="+mn-cs"/>
              </a:defRPr>
            </a:lvl4pPr>
            <a:lvl5pPr marL="648000" marR="0" indent="-162000" algn="l" defTabSz="1042138" rtl="0" eaLnBrk="1" fontAlgn="base" latinLnBrk="0" hangingPunct="1">
              <a:lnSpc>
                <a:spcPct val="100000"/>
              </a:lnSpc>
              <a:spcBef>
                <a:spcPts val="100"/>
              </a:spcBef>
              <a:spcAft>
                <a:spcPts val="450"/>
              </a:spcAft>
              <a:buClr>
                <a:srgbClr val="000000"/>
              </a:buClr>
              <a:buSzPct val="100000"/>
              <a:buFont typeface="EYInterstate" panose="02000503020000020004" pitchFamily="2" charset="0"/>
              <a:buChar char="•"/>
              <a:tabLst/>
              <a:defRPr lang="de-CH" sz="1000" kern="1200" noProof="0">
                <a:solidFill>
                  <a:srgbClr val="000000"/>
                </a:solidFill>
                <a:latin typeface="+mn-lt"/>
                <a:ea typeface="+mn-ea"/>
                <a:cs typeface="+mn-cs"/>
              </a:defRPr>
            </a:lvl5pPr>
            <a:lvl6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000" kern="1200">
                <a:solidFill>
                  <a:schemeClr val="tx1"/>
                </a:solidFill>
                <a:latin typeface="EYInterstate" panose="02000503020000020004" pitchFamily="2" charset="0"/>
                <a:ea typeface="+mn-ea"/>
                <a:cs typeface="+mn-cs"/>
              </a:defRPr>
            </a:lvl6pPr>
            <a:lvl7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EYInterstate" panose="02000503020000020004" pitchFamily="2" charset="0"/>
                <a:ea typeface="+mn-ea"/>
                <a:cs typeface="+mn-cs"/>
              </a:defRPr>
            </a:lvl7pPr>
            <a:lvl8pPr marL="0" marR="0" indent="0" algn="l" defTabSz="1042138" rtl="0" eaLnBrk="1" fontAlgn="auto" latinLnBrk="0" hangingPunct="1">
              <a:lnSpc>
                <a:spcPct val="100000"/>
              </a:lnSpc>
              <a:spcBef>
                <a:spcPct val="20000"/>
              </a:spcBef>
              <a:spcAft>
                <a:spcPts val="0"/>
              </a:spcAft>
              <a:buClrTx/>
              <a:buSzTx/>
              <a:buFont typeface="Arial" pitchFamily="34" charset="0"/>
              <a:buNone/>
              <a:tabLst/>
              <a:defRPr sz="1400" kern="1200">
                <a:solidFill>
                  <a:srgbClr val="808080"/>
                </a:solidFill>
                <a:latin typeface="+mn-lt"/>
                <a:ea typeface="+mn-ea"/>
                <a:cs typeface="+mn-cs"/>
              </a:defRPr>
            </a:lvl8pPr>
            <a:lvl9pPr marL="4429111" indent="-260537" algn="l" defTabSz="1042138"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Assurance framework</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Audit committee</a:t>
            </a:r>
          </a:p>
          <a:p>
            <a:pPr marL="126000" lvl="1" indent="-126000">
              <a:spcBef>
                <a:spcPts val="0"/>
              </a:spcBef>
              <a:spcAft>
                <a:spcPts val="100"/>
              </a:spcAft>
              <a:buClr>
                <a:srgbClr val="FFD200"/>
              </a:buClr>
              <a:buSzPct val="70000"/>
              <a:buFont typeface="Garamond" panose="02020404030301010803" pitchFamily="18" charset="0"/>
              <a:buChar char="►"/>
            </a:pPr>
            <a:r>
              <a:rPr lang="en-IN" sz="800" dirty="0">
                <a:solidFill>
                  <a:sysClr val="windowText" lastClr="000000"/>
                </a:solidFill>
                <a:latin typeface="Arial"/>
                <a:cs typeface="Arial" panose="020B0604020202020204" pitchFamily="34" charset="0"/>
              </a:rPr>
              <a:t>Internal audit</a:t>
            </a:r>
          </a:p>
          <a:p>
            <a:pPr marL="126000" lvl="1" indent="-126000">
              <a:spcBef>
                <a:spcPts val="0"/>
              </a:spcBef>
              <a:spcAft>
                <a:spcPts val="100"/>
              </a:spcAft>
              <a:buClr>
                <a:srgbClr val="FFD200"/>
              </a:buClr>
              <a:buSzPct val="70000"/>
              <a:buFont typeface="Garamond" panose="02020404030301010803" pitchFamily="18" charset="0"/>
              <a:buChar char="►"/>
            </a:pPr>
            <a:endParaRPr lang="en-IN" sz="800" dirty="0">
              <a:solidFill>
                <a:sysClr val="windowText" lastClr="000000"/>
              </a:solidFill>
              <a:latin typeface="Arial"/>
              <a:cs typeface="Arial" panose="020B0604020202020204" pitchFamily="34" charset="0"/>
            </a:endParaRPr>
          </a:p>
        </p:txBody>
      </p:sp>
      <p:sp>
        <p:nvSpPr>
          <p:cNvPr id="39" name="Rectangle 38">
            <a:extLst>
              <a:ext uri="{FF2B5EF4-FFF2-40B4-BE49-F238E27FC236}">
                <a16:creationId xmlns:a16="http://schemas.microsoft.com/office/drawing/2014/main" id="{D86CAA47-010E-4AD1-9011-63C92EC1A401}"/>
              </a:ext>
            </a:extLst>
          </p:cNvPr>
          <p:cNvSpPr/>
          <p:nvPr/>
        </p:nvSpPr>
        <p:spPr bwMode="gray">
          <a:xfrm>
            <a:off x="1048105" y="1835978"/>
            <a:ext cx="3811250" cy="3805975"/>
          </a:xfrm>
          <a:prstGeom prst="rect">
            <a:avLst/>
          </a:prstGeom>
          <a:solidFill>
            <a:srgbClr val="F3951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5725"/>
            <a:r>
              <a:rPr lang="en-IN" sz="2800" b="1" dirty="0">
                <a:solidFill>
                  <a:srgbClr val="002060"/>
                </a:solidFill>
                <a:latin typeface="Franklin Gothic Heavy" panose="020B0603020102020204" pitchFamily="34" charset="0"/>
              </a:rPr>
              <a:t>An organisation’s functions and capabilities that are typically impacted by leasing, and subsequently IFRS 16, and may need to change</a:t>
            </a:r>
          </a:p>
        </p:txBody>
      </p:sp>
    </p:spTree>
    <p:extLst>
      <p:ext uri="{BB962C8B-B14F-4D97-AF65-F5344CB8AC3E}">
        <p14:creationId xmlns:p14="http://schemas.microsoft.com/office/powerpoint/2010/main" val="36876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fltVal val="0"/>
                                          </p:val>
                                        </p:tav>
                                        <p:tav tm="100000">
                                          <p:val>
                                            <p:strVal val="#ppt_h"/>
                                          </p:val>
                                        </p:tav>
                                      </p:tavLst>
                                    </p:anim>
                                    <p:animEffect transition="in" filter="fade">
                                      <p:cBhvr>
                                        <p:cTn id="109" dur="500"/>
                                        <p:tgtEl>
                                          <p:spTgt spid="2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500" fill="hold"/>
                                        <p:tgtEl>
                                          <p:spTgt spid="31"/>
                                        </p:tgtEl>
                                        <p:attrNameLst>
                                          <p:attrName>ppt_w</p:attrName>
                                        </p:attrNameLst>
                                      </p:cBhvr>
                                      <p:tavLst>
                                        <p:tav tm="0">
                                          <p:val>
                                            <p:fltVal val="0"/>
                                          </p:val>
                                        </p:tav>
                                        <p:tav tm="100000">
                                          <p:val>
                                            <p:strVal val="#ppt_w"/>
                                          </p:val>
                                        </p:tav>
                                      </p:tavLst>
                                    </p:anim>
                                    <p:anim calcmode="lin" valueType="num">
                                      <p:cBhvr>
                                        <p:cTn id="113" dur="500" fill="hold"/>
                                        <p:tgtEl>
                                          <p:spTgt spid="31"/>
                                        </p:tgtEl>
                                        <p:attrNameLst>
                                          <p:attrName>ppt_h</p:attrName>
                                        </p:attrNameLst>
                                      </p:cBhvr>
                                      <p:tavLst>
                                        <p:tav tm="0">
                                          <p:val>
                                            <p:fltVal val="0"/>
                                          </p:val>
                                        </p:tav>
                                        <p:tav tm="100000">
                                          <p:val>
                                            <p:strVal val="#ppt_h"/>
                                          </p:val>
                                        </p:tav>
                                      </p:tavLst>
                                    </p:anim>
                                    <p:animEffect transition="in" filter="fade">
                                      <p:cBhvr>
                                        <p:cTn id="114" dur="500"/>
                                        <p:tgtEl>
                                          <p:spTgt spid="3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p:cTn id="132" dur="500" fill="hold"/>
                                        <p:tgtEl>
                                          <p:spTgt spid="35"/>
                                        </p:tgtEl>
                                        <p:attrNameLst>
                                          <p:attrName>ppt_w</p:attrName>
                                        </p:attrNameLst>
                                      </p:cBhvr>
                                      <p:tavLst>
                                        <p:tav tm="0">
                                          <p:val>
                                            <p:fltVal val="0"/>
                                          </p:val>
                                        </p:tav>
                                        <p:tav tm="100000">
                                          <p:val>
                                            <p:strVal val="#ppt_w"/>
                                          </p:val>
                                        </p:tav>
                                      </p:tavLst>
                                    </p:anim>
                                    <p:anim calcmode="lin" valueType="num">
                                      <p:cBhvr>
                                        <p:cTn id="133" dur="500" fill="hold"/>
                                        <p:tgtEl>
                                          <p:spTgt spid="35"/>
                                        </p:tgtEl>
                                        <p:attrNameLst>
                                          <p:attrName>ppt_h</p:attrName>
                                        </p:attrNameLst>
                                      </p:cBhvr>
                                      <p:tavLst>
                                        <p:tav tm="0">
                                          <p:val>
                                            <p:fltVal val="0"/>
                                          </p:val>
                                        </p:tav>
                                        <p:tav tm="100000">
                                          <p:val>
                                            <p:strVal val="#ppt_h"/>
                                          </p:val>
                                        </p:tav>
                                      </p:tavLst>
                                    </p:anim>
                                    <p:animEffect transition="in" filter="fade">
                                      <p:cBhvr>
                                        <p:cTn id="134" dur="500"/>
                                        <p:tgtEl>
                                          <p:spTgt spid="35"/>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p:cTn id="137" dur="500" fill="hold"/>
                                        <p:tgtEl>
                                          <p:spTgt spid="36"/>
                                        </p:tgtEl>
                                        <p:attrNameLst>
                                          <p:attrName>ppt_w</p:attrName>
                                        </p:attrNameLst>
                                      </p:cBhvr>
                                      <p:tavLst>
                                        <p:tav tm="0">
                                          <p:val>
                                            <p:fltVal val="0"/>
                                          </p:val>
                                        </p:tav>
                                        <p:tav tm="100000">
                                          <p:val>
                                            <p:strVal val="#ppt_w"/>
                                          </p:val>
                                        </p:tav>
                                      </p:tavLst>
                                    </p:anim>
                                    <p:anim calcmode="lin" valueType="num">
                                      <p:cBhvr>
                                        <p:cTn id="138" dur="500" fill="hold"/>
                                        <p:tgtEl>
                                          <p:spTgt spid="36"/>
                                        </p:tgtEl>
                                        <p:attrNameLst>
                                          <p:attrName>ppt_h</p:attrName>
                                        </p:attrNameLst>
                                      </p:cBhvr>
                                      <p:tavLst>
                                        <p:tav tm="0">
                                          <p:val>
                                            <p:fltVal val="0"/>
                                          </p:val>
                                        </p:tav>
                                        <p:tav tm="100000">
                                          <p:val>
                                            <p:strVal val="#ppt_h"/>
                                          </p:val>
                                        </p:tav>
                                      </p:tavLst>
                                    </p:anim>
                                    <p:animEffect transition="in" filter="fade">
                                      <p:cBhvr>
                                        <p:cTn id="139" dur="500"/>
                                        <p:tgtEl>
                                          <p:spTgt spid="36"/>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 calcmode="lin" valueType="num">
                                      <p:cBhvr>
                                        <p:cTn id="142" dur="500" fill="hold"/>
                                        <p:tgtEl>
                                          <p:spTgt spid="37"/>
                                        </p:tgtEl>
                                        <p:attrNameLst>
                                          <p:attrName>ppt_w</p:attrName>
                                        </p:attrNameLst>
                                      </p:cBhvr>
                                      <p:tavLst>
                                        <p:tav tm="0">
                                          <p:val>
                                            <p:fltVal val="0"/>
                                          </p:val>
                                        </p:tav>
                                        <p:tav tm="100000">
                                          <p:val>
                                            <p:strVal val="#ppt_w"/>
                                          </p:val>
                                        </p:tav>
                                      </p:tavLst>
                                    </p:anim>
                                    <p:anim calcmode="lin" valueType="num">
                                      <p:cBhvr>
                                        <p:cTn id="143" dur="500" fill="hold"/>
                                        <p:tgtEl>
                                          <p:spTgt spid="37"/>
                                        </p:tgtEl>
                                        <p:attrNameLst>
                                          <p:attrName>ppt_h</p:attrName>
                                        </p:attrNameLst>
                                      </p:cBhvr>
                                      <p:tavLst>
                                        <p:tav tm="0">
                                          <p:val>
                                            <p:fltVal val="0"/>
                                          </p:val>
                                        </p:tav>
                                        <p:tav tm="100000">
                                          <p:val>
                                            <p:strVal val="#ppt_h"/>
                                          </p:val>
                                        </p:tav>
                                      </p:tavLst>
                                    </p:anim>
                                    <p:animEffect transition="in" filter="fade">
                                      <p:cBhvr>
                                        <p:cTn id="144" dur="500"/>
                                        <p:tgtEl>
                                          <p:spTgt spid="3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p:cTn id="147" dur="500" fill="hold"/>
                                        <p:tgtEl>
                                          <p:spTgt spid="38"/>
                                        </p:tgtEl>
                                        <p:attrNameLst>
                                          <p:attrName>ppt_w</p:attrName>
                                        </p:attrNameLst>
                                      </p:cBhvr>
                                      <p:tavLst>
                                        <p:tav tm="0">
                                          <p:val>
                                            <p:fltVal val="0"/>
                                          </p:val>
                                        </p:tav>
                                        <p:tav tm="100000">
                                          <p:val>
                                            <p:strVal val="#ppt_w"/>
                                          </p:val>
                                        </p:tav>
                                      </p:tavLst>
                                    </p:anim>
                                    <p:anim calcmode="lin" valueType="num">
                                      <p:cBhvr>
                                        <p:cTn id="148" dur="500" fill="hold"/>
                                        <p:tgtEl>
                                          <p:spTgt spid="38"/>
                                        </p:tgtEl>
                                        <p:attrNameLst>
                                          <p:attrName>ppt_h</p:attrName>
                                        </p:attrNameLst>
                                      </p:cBhvr>
                                      <p:tavLst>
                                        <p:tav tm="0">
                                          <p:val>
                                            <p:fltVal val="0"/>
                                          </p:val>
                                        </p:tav>
                                        <p:tav tm="100000">
                                          <p:val>
                                            <p:strVal val="#ppt_h"/>
                                          </p:val>
                                        </p:tav>
                                      </p:tavLst>
                                    </p:anim>
                                    <p:animEffect transition="in" filter="fade">
                                      <p:cBhvr>
                                        <p:cTn id="1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P spid="35" grpId="0"/>
      <p:bldP spid="36" grpId="0"/>
      <p:bldP spid="37" grpId="0"/>
      <p:bldP spid="38"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0"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3" name="Graphic 2" descr="Mathematics">
            <a:extLst>
              <a:ext uri="{FF2B5EF4-FFF2-40B4-BE49-F238E27FC236}">
                <a16:creationId xmlns:a16="http://schemas.microsoft.com/office/drawing/2014/main" id="{74CE1989-94D0-4D4C-AFF2-B2DF6640AC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2559" y="467832"/>
            <a:ext cx="6390168" cy="6390168"/>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429000"/>
            <a:ext cx="12191999" cy="656270"/>
          </a:xfrm>
          <a:prstGeom prst="rect">
            <a:avLst/>
          </a:prstGeom>
          <a:noFill/>
        </p:spPr>
        <p:txBody>
          <a:bodyPr wrap="square" rtlCol="0">
            <a:spAutoFit/>
          </a:bodyPr>
          <a:lstStyle/>
          <a:p>
            <a:pPr algn="ctr">
              <a:lnSpc>
                <a:spcPts val="3500"/>
              </a:lnSpc>
            </a:pPr>
            <a:r>
              <a:rPr lang="en-US" sz="6800" b="1" dirty="0">
                <a:solidFill>
                  <a:schemeClr val="bg1"/>
                </a:solidFill>
                <a:latin typeface="Source Sans Pro Black" panose="020B0503030403020204" pitchFamily="34" charset="0"/>
                <a:ea typeface="Source Sans Pro Black" panose="020B0503030403020204" pitchFamily="34" charset="0"/>
              </a:rPr>
              <a:t>IFRS 16 – ERNST &amp; YOUNG </a:t>
            </a:r>
          </a:p>
        </p:txBody>
      </p:sp>
    </p:spTree>
    <p:extLst>
      <p:ext uri="{BB962C8B-B14F-4D97-AF65-F5344CB8AC3E}">
        <p14:creationId xmlns:p14="http://schemas.microsoft.com/office/powerpoint/2010/main" val="338268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WHAT IS IFRS 16? </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1502946"/>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2" name="TextBox 11">
            <a:extLst>
              <a:ext uri="{FF2B5EF4-FFF2-40B4-BE49-F238E27FC236}">
                <a16:creationId xmlns:a16="http://schemas.microsoft.com/office/drawing/2014/main" id="{8B736DFE-CB19-5C4A-9A41-097D858D2A3C}"/>
              </a:ext>
            </a:extLst>
          </p:cNvPr>
          <p:cNvSpPr txBox="1"/>
          <p:nvPr/>
        </p:nvSpPr>
        <p:spPr>
          <a:xfrm>
            <a:off x="968745" y="951932"/>
            <a:ext cx="6535144" cy="387927"/>
          </a:xfrm>
          <a:prstGeom prst="rect">
            <a:avLst/>
          </a:prstGeom>
          <a:noFill/>
        </p:spPr>
        <p:txBody>
          <a:bodyPr wrap="square" rtlCol="0">
            <a:spAutoFit/>
          </a:bodyPr>
          <a:lstStyle/>
          <a:p>
            <a:pPr lvl="0">
              <a:lnSpc>
                <a:spcPts val="2100"/>
              </a:lnSpc>
              <a:tabLst>
                <a:tab pos="7548563" algn="l"/>
              </a:tabLst>
            </a:pPr>
            <a:r>
              <a:rPr lang="en-AU" sz="2800" b="1" dirty="0">
                <a:solidFill>
                  <a:schemeClr val="tx2">
                    <a:lumMod val="60000"/>
                    <a:lumOff val="40000"/>
                  </a:schemeClr>
                </a:solidFill>
                <a:latin typeface="Source Sans Pro Semibold" panose="020B0503030403020204" pitchFamily="34" charset="0"/>
                <a:ea typeface="Source Sans Pro Semibold" panose="020B0503030403020204" pitchFamily="34" charset="0"/>
              </a:rPr>
              <a:t>A Quick Recap</a:t>
            </a:r>
            <a:endParaRPr lang="en-US" sz="3200" b="1" dirty="0">
              <a:solidFill>
                <a:schemeClr val="accent1">
                  <a:lumMod val="75000"/>
                </a:schemeClr>
              </a:solidFill>
              <a:latin typeface="Source Sans Pro Semibold" panose="020B0503030403020204" pitchFamily="34" charset="0"/>
              <a:ea typeface="Source Sans Pro Semibold" panose="020B0503030403020204" pitchFamily="34" charset="0"/>
            </a:endParaRPr>
          </a:p>
        </p:txBody>
      </p:sp>
      <p:sp>
        <p:nvSpPr>
          <p:cNvPr id="48" name="Rounded Rectangle 6">
            <a:extLst>
              <a:ext uri="{FF2B5EF4-FFF2-40B4-BE49-F238E27FC236}">
                <a16:creationId xmlns:a16="http://schemas.microsoft.com/office/drawing/2014/main" id="{A7521E50-F23B-4D3A-B10D-FFE1DFBAFCDF}"/>
              </a:ext>
            </a:extLst>
          </p:cNvPr>
          <p:cNvSpPr/>
          <p:nvPr/>
        </p:nvSpPr>
        <p:spPr>
          <a:xfrm>
            <a:off x="8112965" y="5712352"/>
            <a:ext cx="1697757" cy="993583"/>
          </a:xfrm>
          <a:prstGeom prst="roundRect">
            <a:avLst/>
          </a:prstGeom>
          <a:solidFill>
            <a:srgbClr val="808080"/>
          </a:solidFill>
          <a:ln w="9525" cap="flat" cmpd="sng" algn="ctr">
            <a:solidFill>
              <a:srgbClr val="808080"/>
            </a:solidFill>
            <a:prstDash val="solid"/>
          </a:ln>
          <a:effectLst/>
        </p:spPr>
        <p:txBody>
          <a:bodyPr rtlCol="0" anchor="ctr" anchorCtr="0"/>
          <a:lstStyle/>
          <a:p>
            <a:pPr algn="ctr"/>
            <a:r>
              <a:rPr lang="en-AU" sz="1050" b="1" kern="0" dirty="0">
                <a:solidFill>
                  <a:srgbClr val="FFFFFF"/>
                </a:solidFill>
                <a:latin typeface="EYInterstate Light" panose="02000506000000020004" pitchFamily="2" charset="0"/>
              </a:rPr>
              <a:t>Definition of a lease</a:t>
            </a:r>
          </a:p>
          <a:p>
            <a:pPr algn="ctr"/>
            <a:r>
              <a:rPr lang="en-AU" sz="900" kern="0" dirty="0">
                <a:solidFill>
                  <a:srgbClr val="FFFFFF"/>
                </a:solidFill>
                <a:latin typeface="EYInterstate Light" panose="02000506000000020004" pitchFamily="2" charset="0"/>
              </a:rPr>
              <a:t>May result in more arrangements being leases</a:t>
            </a:r>
          </a:p>
        </p:txBody>
      </p:sp>
      <p:sp>
        <p:nvSpPr>
          <p:cNvPr id="50" name="Rounded Rectangle 7">
            <a:extLst>
              <a:ext uri="{FF2B5EF4-FFF2-40B4-BE49-F238E27FC236}">
                <a16:creationId xmlns:a16="http://schemas.microsoft.com/office/drawing/2014/main" id="{450BA1C1-CB4B-4F2D-AFD1-AB42BBA4639E}"/>
              </a:ext>
            </a:extLst>
          </p:cNvPr>
          <p:cNvSpPr/>
          <p:nvPr/>
        </p:nvSpPr>
        <p:spPr>
          <a:xfrm>
            <a:off x="8106671" y="2265984"/>
            <a:ext cx="1709851" cy="3377443"/>
          </a:xfrm>
          <a:prstGeom prst="roundRect">
            <a:avLst/>
          </a:prstGeom>
          <a:solidFill>
            <a:srgbClr val="F3951B"/>
          </a:solidFill>
          <a:ln w="9525" cap="flat" cmpd="sng" algn="ctr">
            <a:solidFill>
              <a:srgbClr val="FFE600"/>
            </a:solidFill>
            <a:prstDash val="solid"/>
          </a:ln>
          <a:effectLst/>
        </p:spPr>
        <p:txBody>
          <a:bodyPr rtlCol="0" anchor="ctr" anchorCtr="0"/>
          <a:lstStyle/>
          <a:p>
            <a:pPr algn="ctr"/>
            <a:r>
              <a:rPr lang="en-AU" sz="1400" b="1" kern="0" dirty="0">
                <a:solidFill>
                  <a:srgbClr val="808080">
                    <a:lumMod val="50000"/>
                  </a:srgbClr>
                </a:solidFill>
                <a:latin typeface="EYInterstate Light" panose="02000506000000020004" pitchFamily="2" charset="0"/>
              </a:rPr>
              <a:t>Substantially unchanged </a:t>
            </a:r>
            <a:endParaRPr lang="en-AU" sz="1000" b="1" kern="0" dirty="0">
              <a:solidFill>
                <a:srgbClr val="808080">
                  <a:lumMod val="50000"/>
                </a:srgbClr>
              </a:solidFill>
              <a:latin typeface="EYInterstate Light" panose="02000506000000020004" pitchFamily="2" charset="0"/>
            </a:endParaRPr>
          </a:p>
        </p:txBody>
      </p:sp>
      <p:sp>
        <p:nvSpPr>
          <p:cNvPr id="52" name="Rounded Rectangle 8">
            <a:extLst>
              <a:ext uri="{FF2B5EF4-FFF2-40B4-BE49-F238E27FC236}">
                <a16:creationId xmlns:a16="http://schemas.microsoft.com/office/drawing/2014/main" id="{C9C13ACA-6D76-43C7-A223-5DE1C1614FFD}"/>
              </a:ext>
            </a:extLst>
          </p:cNvPr>
          <p:cNvSpPr/>
          <p:nvPr/>
        </p:nvSpPr>
        <p:spPr>
          <a:xfrm>
            <a:off x="3928183" y="4081472"/>
            <a:ext cx="2117068" cy="1561956"/>
          </a:xfrm>
          <a:prstGeom prst="roundRect">
            <a:avLst/>
          </a:prstGeom>
          <a:solidFill>
            <a:srgbClr val="F3951B"/>
          </a:solidFill>
          <a:ln w="9525" cap="flat" cmpd="sng" algn="ctr">
            <a:solidFill>
              <a:srgbClr val="C0C0C0"/>
            </a:solidFill>
            <a:prstDash val="solid"/>
          </a:ln>
          <a:effectLst/>
        </p:spPr>
        <p:txBody>
          <a:bodyPr rtlCol="0" anchor="ctr" anchorCtr="0"/>
          <a:lstStyle/>
          <a:p>
            <a:pPr algn="ctr"/>
            <a:r>
              <a:rPr lang="en-AU" sz="1100" b="1" kern="0" dirty="0">
                <a:solidFill>
                  <a:srgbClr val="808080">
                    <a:lumMod val="50000"/>
                  </a:srgbClr>
                </a:solidFill>
                <a:latin typeface="EYInterstate Light" panose="02000506000000020004" pitchFamily="2" charset="0"/>
              </a:rPr>
              <a:t>Profit and loss</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Decrease in operating costs</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Amortisation of right-of-use asset</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Interest expense in respect of lease  liability.  Likely improvement in EBITDA and EBIT</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Expense is front loaded to early years of lease.</a:t>
            </a:r>
          </a:p>
        </p:txBody>
      </p:sp>
      <p:sp>
        <p:nvSpPr>
          <p:cNvPr id="54" name="Rounded Rectangle 9">
            <a:extLst>
              <a:ext uri="{FF2B5EF4-FFF2-40B4-BE49-F238E27FC236}">
                <a16:creationId xmlns:a16="http://schemas.microsoft.com/office/drawing/2014/main" id="{D93A64E6-3318-4EC7-8179-B7A8B55E88F2}"/>
              </a:ext>
            </a:extLst>
          </p:cNvPr>
          <p:cNvSpPr/>
          <p:nvPr/>
        </p:nvSpPr>
        <p:spPr>
          <a:xfrm>
            <a:off x="3944087" y="5712352"/>
            <a:ext cx="2096210" cy="993584"/>
          </a:xfrm>
          <a:prstGeom prst="roundRect">
            <a:avLst/>
          </a:prstGeom>
          <a:solidFill>
            <a:srgbClr val="F3951B"/>
          </a:solidFill>
          <a:ln w="9525" cap="flat" cmpd="sng" algn="ctr">
            <a:solidFill>
              <a:srgbClr val="C0C0C0"/>
            </a:solidFill>
            <a:prstDash val="solid"/>
          </a:ln>
          <a:effectLst/>
        </p:spPr>
        <p:txBody>
          <a:bodyPr rtlCol="0" anchor="ctr" anchorCtr="0"/>
          <a:lstStyle/>
          <a:p>
            <a:pPr algn="ctr"/>
            <a:r>
              <a:rPr lang="en-AU" sz="1100" b="1" kern="0" dirty="0">
                <a:solidFill>
                  <a:srgbClr val="808080">
                    <a:lumMod val="50000"/>
                  </a:srgbClr>
                </a:solidFill>
                <a:latin typeface="EYInterstate Light" panose="02000506000000020004" pitchFamily="2" charset="0"/>
              </a:rPr>
              <a:t>Cash flow</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Likely operating cash outflows reduced</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Cash flows from financing activities increased</a:t>
            </a:r>
          </a:p>
        </p:txBody>
      </p:sp>
      <p:sp>
        <p:nvSpPr>
          <p:cNvPr id="56" name="Rounded Rectangle 10">
            <a:extLst>
              <a:ext uri="{FF2B5EF4-FFF2-40B4-BE49-F238E27FC236}">
                <a16:creationId xmlns:a16="http://schemas.microsoft.com/office/drawing/2014/main" id="{ECAA28EC-594C-4D4E-B607-97183C73714E}"/>
              </a:ext>
            </a:extLst>
          </p:cNvPr>
          <p:cNvSpPr/>
          <p:nvPr/>
        </p:nvSpPr>
        <p:spPr>
          <a:xfrm>
            <a:off x="1994850" y="1878263"/>
            <a:ext cx="1839235" cy="329576"/>
          </a:xfrm>
          <a:prstGeom prst="roundRect">
            <a:avLst/>
          </a:prstGeom>
          <a:solidFill>
            <a:srgbClr val="F0F0F0"/>
          </a:solidFill>
          <a:ln w="9525" cap="flat" cmpd="sng" algn="ctr">
            <a:solidFill>
              <a:srgbClr val="C0C0C0"/>
            </a:solidFill>
            <a:prstDash val="solid"/>
          </a:ln>
          <a:effectLst/>
        </p:spPr>
        <p:txBody>
          <a:bodyPr rtlCol="0" anchor="ctr" anchorCtr="0"/>
          <a:lstStyle/>
          <a:p>
            <a:pPr algn="ctr"/>
            <a:r>
              <a:rPr lang="en-AU" sz="1100" b="1" kern="0" dirty="0">
                <a:solidFill>
                  <a:srgbClr val="000000"/>
                </a:solidFill>
                <a:latin typeface="EYInterstate Light" panose="02000506000000020004" pitchFamily="2" charset="0"/>
              </a:rPr>
              <a:t>AASB 117 – Leases (current standard)</a:t>
            </a:r>
            <a:endParaRPr lang="en-AU" sz="800" b="1" kern="0" dirty="0">
              <a:solidFill>
                <a:srgbClr val="000000"/>
              </a:solidFill>
              <a:latin typeface="EYInterstate Light" panose="02000506000000020004" pitchFamily="2" charset="0"/>
            </a:endParaRPr>
          </a:p>
        </p:txBody>
      </p:sp>
      <p:sp>
        <p:nvSpPr>
          <p:cNvPr id="58" name="Rounded Rectangle 11">
            <a:extLst>
              <a:ext uri="{FF2B5EF4-FFF2-40B4-BE49-F238E27FC236}">
                <a16:creationId xmlns:a16="http://schemas.microsoft.com/office/drawing/2014/main" id="{7C635149-F1EE-4133-8D72-BDD901665DB0}"/>
              </a:ext>
            </a:extLst>
          </p:cNvPr>
          <p:cNvSpPr/>
          <p:nvPr/>
        </p:nvSpPr>
        <p:spPr>
          <a:xfrm>
            <a:off x="6192146" y="2265986"/>
            <a:ext cx="1772177" cy="1706532"/>
          </a:xfrm>
          <a:prstGeom prst="roundRect">
            <a:avLst/>
          </a:prstGeom>
          <a:solidFill>
            <a:srgbClr val="F0F0F0"/>
          </a:solidFill>
          <a:ln w="9525" cap="flat" cmpd="sng" algn="ctr">
            <a:solidFill>
              <a:srgbClr val="C0C0C0"/>
            </a:solidFill>
            <a:prstDash val="solid"/>
          </a:ln>
          <a:effectLst/>
        </p:spPr>
        <p:txBody>
          <a:bodyPr wrap="square" rtlCol="0" anchor="ctr" anchorCtr="0">
            <a:noAutofit/>
          </a:bodyPr>
          <a:lstStyle/>
          <a:p>
            <a:pPr algn="ctr"/>
            <a:r>
              <a:rPr lang="en-AU" sz="1100" b="1" kern="0" dirty="0">
                <a:solidFill>
                  <a:srgbClr val="808080">
                    <a:lumMod val="50000"/>
                  </a:srgbClr>
                </a:solidFill>
                <a:latin typeface="EYInterstate Light" panose="02000506000000020004" pitchFamily="2" charset="0"/>
              </a:rPr>
              <a:t>Finance lease</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Asset derecognised</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Lease receivable recognised  </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Lease payments allocated between interest income and a reduction in the lease receivable</a:t>
            </a:r>
          </a:p>
        </p:txBody>
      </p:sp>
      <p:sp>
        <p:nvSpPr>
          <p:cNvPr id="60" name="Rounded Rectangle 12">
            <a:extLst>
              <a:ext uri="{FF2B5EF4-FFF2-40B4-BE49-F238E27FC236}">
                <a16:creationId xmlns:a16="http://schemas.microsoft.com/office/drawing/2014/main" id="{06B27B18-86B4-4FB0-9210-77E6EFE7E2A8}"/>
              </a:ext>
            </a:extLst>
          </p:cNvPr>
          <p:cNvSpPr/>
          <p:nvPr/>
        </p:nvSpPr>
        <p:spPr>
          <a:xfrm>
            <a:off x="6168491" y="4081472"/>
            <a:ext cx="1815744" cy="1561955"/>
          </a:xfrm>
          <a:prstGeom prst="roundRect">
            <a:avLst/>
          </a:prstGeom>
          <a:solidFill>
            <a:srgbClr val="F0F0F0"/>
          </a:solidFill>
          <a:ln w="9525" cap="flat" cmpd="sng" algn="ctr">
            <a:solidFill>
              <a:srgbClr val="C0C0C0"/>
            </a:solidFill>
            <a:prstDash val="solid"/>
          </a:ln>
          <a:effectLst/>
        </p:spPr>
        <p:txBody>
          <a:bodyPr rtlCol="0" anchor="ctr" anchorCtr="0"/>
          <a:lstStyle/>
          <a:p>
            <a:pPr algn="ctr"/>
            <a:r>
              <a:rPr lang="en-AU" sz="1100" b="1" kern="0" dirty="0">
                <a:solidFill>
                  <a:srgbClr val="808080">
                    <a:lumMod val="50000"/>
                  </a:srgbClr>
                </a:solidFill>
                <a:latin typeface="EYInterstate Light" panose="02000506000000020004" pitchFamily="2" charset="0"/>
              </a:rPr>
              <a:t>Operating lease</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Asset remains on balance sheet</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Lease income recognised on an a straight line basis</a:t>
            </a:r>
          </a:p>
        </p:txBody>
      </p:sp>
      <p:sp>
        <p:nvSpPr>
          <p:cNvPr id="62" name="Rounded Rectangle 13">
            <a:extLst>
              <a:ext uri="{FF2B5EF4-FFF2-40B4-BE49-F238E27FC236}">
                <a16:creationId xmlns:a16="http://schemas.microsoft.com/office/drawing/2014/main" id="{11804A4F-8FB5-4270-884B-9DD589CF78EE}"/>
              </a:ext>
            </a:extLst>
          </p:cNvPr>
          <p:cNvSpPr/>
          <p:nvPr/>
        </p:nvSpPr>
        <p:spPr>
          <a:xfrm>
            <a:off x="1963046" y="2253196"/>
            <a:ext cx="1875157" cy="1719322"/>
          </a:xfrm>
          <a:prstGeom prst="roundRect">
            <a:avLst/>
          </a:prstGeom>
          <a:solidFill>
            <a:srgbClr val="F0F0F0"/>
          </a:solidFill>
          <a:ln w="9525" cap="flat" cmpd="sng" algn="ctr">
            <a:solidFill>
              <a:srgbClr val="C0C0C0"/>
            </a:solidFill>
            <a:prstDash val="solid"/>
          </a:ln>
          <a:effectLst/>
        </p:spPr>
        <p:txBody>
          <a:bodyPr rtlCol="0" anchor="ctr" anchorCtr="0"/>
          <a:lstStyle/>
          <a:p>
            <a:pPr algn="ctr"/>
            <a:r>
              <a:rPr lang="en-AU" sz="1600" b="1" kern="0" dirty="0">
                <a:solidFill>
                  <a:srgbClr val="808080">
                    <a:lumMod val="50000"/>
                  </a:srgbClr>
                </a:solidFill>
                <a:latin typeface="EYInterstate Light" panose="02000506000000020004" pitchFamily="2" charset="0"/>
              </a:rPr>
              <a:t>On balance sheet (asset and finance lease liability)</a:t>
            </a:r>
            <a:endParaRPr lang="en-AU" sz="1600" kern="0" dirty="0">
              <a:solidFill>
                <a:srgbClr val="808080">
                  <a:lumMod val="50000"/>
                </a:srgbClr>
              </a:solidFill>
              <a:latin typeface="EYInterstate Light" panose="02000506000000020004" pitchFamily="2" charset="0"/>
            </a:endParaRPr>
          </a:p>
        </p:txBody>
      </p:sp>
      <p:sp>
        <p:nvSpPr>
          <p:cNvPr id="64" name="Rounded Rectangle 14">
            <a:extLst>
              <a:ext uri="{FF2B5EF4-FFF2-40B4-BE49-F238E27FC236}">
                <a16:creationId xmlns:a16="http://schemas.microsoft.com/office/drawing/2014/main" id="{BDFEAE0F-C9F8-4178-BEF7-0170B2909E59}"/>
              </a:ext>
            </a:extLst>
          </p:cNvPr>
          <p:cNvSpPr/>
          <p:nvPr/>
        </p:nvSpPr>
        <p:spPr>
          <a:xfrm>
            <a:off x="1987732" y="4081472"/>
            <a:ext cx="1875156" cy="1561956"/>
          </a:xfrm>
          <a:prstGeom prst="roundRect">
            <a:avLst/>
          </a:prstGeom>
          <a:solidFill>
            <a:srgbClr val="F0F0F0"/>
          </a:solidFill>
          <a:ln w="9525" cap="flat" cmpd="sng" algn="ctr">
            <a:solidFill>
              <a:srgbClr val="C0C0C0"/>
            </a:solidFill>
            <a:prstDash val="solid"/>
          </a:ln>
          <a:effectLst/>
        </p:spPr>
        <p:txBody>
          <a:bodyPr rtlCol="0" anchor="ctr" anchorCtr="0"/>
          <a:lstStyle/>
          <a:p>
            <a:pPr algn="ctr"/>
            <a:r>
              <a:rPr lang="en-AU" sz="1600" b="1" kern="0" dirty="0">
                <a:solidFill>
                  <a:srgbClr val="808080">
                    <a:lumMod val="50000"/>
                  </a:srgbClr>
                </a:solidFill>
                <a:latin typeface="EYInterstate Light" panose="02000506000000020004" pitchFamily="2" charset="0"/>
              </a:rPr>
              <a:t>Off balance sheet</a:t>
            </a:r>
          </a:p>
          <a:p>
            <a:pPr algn="ctr"/>
            <a:r>
              <a:rPr lang="en-AU" sz="1600" b="1" kern="0" dirty="0">
                <a:solidFill>
                  <a:srgbClr val="808080">
                    <a:lumMod val="50000"/>
                  </a:srgbClr>
                </a:solidFill>
                <a:latin typeface="EYInterstate Light" panose="02000506000000020004" pitchFamily="2" charset="0"/>
              </a:rPr>
              <a:t>Disclosures only</a:t>
            </a:r>
            <a:endParaRPr lang="en-AU" sz="1600" kern="0" dirty="0">
              <a:solidFill>
                <a:srgbClr val="808080">
                  <a:lumMod val="50000"/>
                </a:srgbClr>
              </a:solidFill>
              <a:latin typeface="EYInterstate Light" panose="02000506000000020004" pitchFamily="2" charset="0"/>
            </a:endParaRPr>
          </a:p>
        </p:txBody>
      </p:sp>
      <p:sp>
        <p:nvSpPr>
          <p:cNvPr id="66" name="Rounded Rectangle 15">
            <a:extLst>
              <a:ext uri="{FF2B5EF4-FFF2-40B4-BE49-F238E27FC236}">
                <a16:creationId xmlns:a16="http://schemas.microsoft.com/office/drawing/2014/main" id="{FF4257EE-A668-468D-B37C-DCEF376F1B1C}"/>
              </a:ext>
            </a:extLst>
          </p:cNvPr>
          <p:cNvSpPr/>
          <p:nvPr/>
        </p:nvSpPr>
        <p:spPr>
          <a:xfrm>
            <a:off x="1963046" y="5705277"/>
            <a:ext cx="1875156" cy="1000658"/>
          </a:xfrm>
          <a:prstGeom prst="roundRect">
            <a:avLst/>
          </a:prstGeom>
          <a:solidFill>
            <a:srgbClr val="808080"/>
          </a:solidFill>
          <a:ln w="9525" cap="flat" cmpd="sng" algn="ctr">
            <a:solidFill>
              <a:srgbClr val="808080"/>
            </a:solidFill>
            <a:prstDash val="solid"/>
          </a:ln>
          <a:effectLst/>
        </p:spPr>
        <p:txBody>
          <a:bodyPr rtlCol="0" anchor="ctr" anchorCtr="0"/>
          <a:lstStyle/>
          <a:p>
            <a:pPr algn="ctr"/>
            <a:r>
              <a:rPr lang="en-AU" sz="1050" b="1" kern="0" dirty="0">
                <a:solidFill>
                  <a:srgbClr val="FFFFFF"/>
                </a:solidFill>
                <a:latin typeface="EYInterstate Light" panose="02000506000000020004" pitchFamily="2" charset="0"/>
              </a:rPr>
              <a:t>Definition of a lease</a:t>
            </a:r>
          </a:p>
          <a:p>
            <a:pPr algn="ctr"/>
            <a:r>
              <a:rPr lang="en-AU" sz="900" kern="0" dirty="0">
                <a:solidFill>
                  <a:srgbClr val="FFFFFF"/>
                </a:solidFill>
                <a:latin typeface="EYInterstate Light" panose="02000506000000020004" pitchFamily="2" charset="0"/>
              </a:rPr>
              <a:t>(IFRIC 4)</a:t>
            </a:r>
          </a:p>
          <a:p>
            <a:pPr algn="ctr"/>
            <a:r>
              <a:rPr lang="en-AU" sz="900" kern="0" dirty="0">
                <a:solidFill>
                  <a:srgbClr val="FFFFFF"/>
                </a:solidFill>
                <a:latin typeface="EYInterstate Light" panose="02000506000000020004" pitchFamily="2" charset="0"/>
              </a:rPr>
              <a:t>Accounting for operating leases and service arrangements may have been considered materially the same from a P&amp;L perspective</a:t>
            </a:r>
          </a:p>
        </p:txBody>
      </p:sp>
      <p:sp>
        <p:nvSpPr>
          <p:cNvPr id="68" name="Rounded Rectangle 16">
            <a:extLst>
              <a:ext uri="{FF2B5EF4-FFF2-40B4-BE49-F238E27FC236}">
                <a16:creationId xmlns:a16="http://schemas.microsoft.com/office/drawing/2014/main" id="{0CAABD6A-4B44-4795-9E82-6928EABFE036}"/>
              </a:ext>
            </a:extLst>
          </p:cNvPr>
          <p:cNvSpPr/>
          <p:nvPr/>
        </p:nvSpPr>
        <p:spPr>
          <a:xfrm rot="16200000">
            <a:off x="787884" y="2930798"/>
            <a:ext cx="1706535" cy="376905"/>
          </a:xfrm>
          <a:prstGeom prst="roundRect">
            <a:avLst/>
          </a:prstGeom>
          <a:solidFill>
            <a:srgbClr val="002060"/>
          </a:solidFill>
          <a:ln w="9525" cap="flat" cmpd="sng" algn="ctr">
            <a:solidFill>
              <a:srgbClr val="C0C0C0"/>
            </a:solidFill>
            <a:prstDash val="solid"/>
          </a:ln>
          <a:effectLst/>
        </p:spPr>
        <p:txBody>
          <a:bodyPr rtlCol="0" anchor="ctr" anchorCtr="0"/>
          <a:lstStyle/>
          <a:p>
            <a:pPr algn="ctr"/>
            <a:r>
              <a:rPr lang="en-AU" sz="1100" b="1" kern="0" dirty="0">
                <a:solidFill>
                  <a:srgbClr val="FFFFFF"/>
                </a:solidFill>
                <a:latin typeface="EYInterstate Light" panose="02000506000000020004" pitchFamily="2" charset="0"/>
              </a:rPr>
              <a:t>FINANCE LEASES</a:t>
            </a:r>
          </a:p>
        </p:txBody>
      </p:sp>
      <p:sp>
        <p:nvSpPr>
          <p:cNvPr id="70" name="Rounded Rectangle 17">
            <a:extLst>
              <a:ext uri="{FF2B5EF4-FFF2-40B4-BE49-F238E27FC236}">
                <a16:creationId xmlns:a16="http://schemas.microsoft.com/office/drawing/2014/main" id="{4068FEF3-0C33-447F-9BF7-17779C9DE6EF}"/>
              </a:ext>
            </a:extLst>
          </p:cNvPr>
          <p:cNvSpPr/>
          <p:nvPr/>
        </p:nvSpPr>
        <p:spPr>
          <a:xfrm rot="16200000">
            <a:off x="849893" y="4684278"/>
            <a:ext cx="1582517" cy="376905"/>
          </a:xfrm>
          <a:prstGeom prst="roundRect">
            <a:avLst/>
          </a:prstGeom>
          <a:solidFill>
            <a:srgbClr val="002060"/>
          </a:solidFill>
          <a:ln w="9525" cap="flat" cmpd="sng" algn="ctr">
            <a:solidFill>
              <a:srgbClr val="C0C0C0"/>
            </a:solidFill>
            <a:prstDash val="solid"/>
          </a:ln>
          <a:effectLst/>
        </p:spPr>
        <p:txBody>
          <a:bodyPr rtlCol="0" anchor="ctr" anchorCtr="0"/>
          <a:lstStyle/>
          <a:p>
            <a:pPr algn="ctr"/>
            <a:r>
              <a:rPr lang="en-AU" sz="1100" b="1" kern="0" dirty="0">
                <a:solidFill>
                  <a:srgbClr val="FFFFFF"/>
                </a:solidFill>
                <a:latin typeface="EYInterstate Light" panose="02000506000000020004" pitchFamily="2" charset="0"/>
              </a:rPr>
              <a:t>OPERATING LEASES</a:t>
            </a:r>
          </a:p>
        </p:txBody>
      </p:sp>
      <p:sp>
        <p:nvSpPr>
          <p:cNvPr id="72" name="Rounded Rectangle 18">
            <a:extLst>
              <a:ext uri="{FF2B5EF4-FFF2-40B4-BE49-F238E27FC236}">
                <a16:creationId xmlns:a16="http://schemas.microsoft.com/office/drawing/2014/main" id="{0801C088-5D41-46CA-A546-FEDB047AA11F}"/>
              </a:ext>
            </a:extLst>
          </p:cNvPr>
          <p:cNvSpPr/>
          <p:nvPr/>
        </p:nvSpPr>
        <p:spPr>
          <a:xfrm>
            <a:off x="3911005" y="2252960"/>
            <a:ext cx="2115985" cy="484963"/>
          </a:xfrm>
          <a:prstGeom prst="roundRect">
            <a:avLst/>
          </a:prstGeom>
          <a:solidFill>
            <a:srgbClr val="F3951B"/>
          </a:solidFill>
          <a:ln w="9525" cap="flat" cmpd="sng" algn="ctr">
            <a:solidFill>
              <a:srgbClr val="C0C0C0"/>
            </a:solidFill>
            <a:prstDash val="solid"/>
          </a:ln>
          <a:effectLst/>
        </p:spPr>
        <p:txBody>
          <a:bodyPr rtlCol="0" anchor="ctr" anchorCtr="0"/>
          <a:lstStyle/>
          <a:p>
            <a:pPr algn="ctr"/>
            <a:r>
              <a:rPr lang="en-AU" sz="1100" b="1" kern="0" dirty="0">
                <a:solidFill>
                  <a:srgbClr val="808080">
                    <a:lumMod val="50000"/>
                  </a:srgbClr>
                </a:solidFill>
                <a:latin typeface="EYInterstate Light" panose="02000506000000020004" pitchFamily="2" charset="0"/>
              </a:rPr>
              <a:t>Single model</a:t>
            </a:r>
          </a:p>
          <a:p>
            <a:pPr marL="171450" indent="-171450">
              <a:buFont typeface="Wingdings" panose="05000000000000000000" pitchFamily="2" charset="2"/>
              <a:buChar char="§"/>
            </a:pPr>
            <a:r>
              <a:rPr lang="en-AU" sz="1050" kern="0" dirty="0">
                <a:solidFill>
                  <a:srgbClr val="808080">
                    <a:lumMod val="50000"/>
                  </a:srgbClr>
                </a:solidFill>
                <a:latin typeface="EYInterstate Light" panose="02000506000000020004" pitchFamily="2" charset="0"/>
              </a:rPr>
              <a:t>Most leases recognised </a:t>
            </a:r>
            <a:r>
              <a:rPr lang="en-AU" sz="1050" b="1" kern="0" dirty="0">
                <a:solidFill>
                  <a:srgbClr val="808080">
                    <a:lumMod val="50000"/>
                  </a:srgbClr>
                </a:solidFill>
                <a:latin typeface="EYInterstate Light" panose="02000506000000020004" pitchFamily="2" charset="0"/>
              </a:rPr>
              <a:t>on balance sheet</a:t>
            </a:r>
          </a:p>
        </p:txBody>
      </p:sp>
      <p:sp>
        <p:nvSpPr>
          <p:cNvPr id="74" name="Rounded Rectangle 19">
            <a:extLst>
              <a:ext uri="{FF2B5EF4-FFF2-40B4-BE49-F238E27FC236}">
                <a16:creationId xmlns:a16="http://schemas.microsoft.com/office/drawing/2014/main" id="{17232B3F-FE2C-4BB5-956B-053DDD2703AC}"/>
              </a:ext>
            </a:extLst>
          </p:cNvPr>
          <p:cNvSpPr/>
          <p:nvPr/>
        </p:nvSpPr>
        <p:spPr>
          <a:xfrm>
            <a:off x="3912252" y="2797800"/>
            <a:ext cx="2127494" cy="1174718"/>
          </a:xfrm>
          <a:prstGeom prst="roundRect">
            <a:avLst/>
          </a:prstGeom>
          <a:solidFill>
            <a:srgbClr val="F3951B"/>
          </a:solidFill>
          <a:ln w="9525" cap="flat" cmpd="sng" algn="ctr">
            <a:solidFill>
              <a:srgbClr val="C0C0C0"/>
            </a:solidFill>
            <a:prstDash val="solid"/>
          </a:ln>
          <a:effectLst/>
        </p:spPr>
        <p:txBody>
          <a:bodyPr rtlCol="0" anchor="ctr" anchorCtr="0"/>
          <a:lstStyle/>
          <a:p>
            <a:pPr algn="ctr"/>
            <a:r>
              <a:rPr lang="en-AU" sz="1100" b="1" kern="0" dirty="0">
                <a:solidFill>
                  <a:srgbClr val="808080">
                    <a:lumMod val="50000"/>
                  </a:srgbClr>
                </a:solidFill>
                <a:latin typeface="EYInterstate Light" panose="02000506000000020004" pitchFamily="2" charset="0"/>
              </a:rPr>
              <a:t>Balance sheet</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Asset recognised reflecting the right to use the underlying asset</a:t>
            </a:r>
          </a:p>
          <a:p>
            <a:pPr marL="171450" indent="-171450">
              <a:buFont typeface="Wingdings" panose="05000000000000000000" pitchFamily="2" charset="2"/>
              <a:buChar char="§"/>
            </a:pPr>
            <a:r>
              <a:rPr lang="en-AU" sz="950" kern="0" dirty="0">
                <a:solidFill>
                  <a:srgbClr val="808080">
                    <a:lumMod val="50000"/>
                  </a:srgbClr>
                </a:solidFill>
                <a:latin typeface="EYInterstate Light" panose="02000506000000020004" pitchFamily="2" charset="0"/>
              </a:rPr>
              <a:t>Lease liability recognised reflecting the present value of lease payments</a:t>
            </a:r>
          </a:p>
        </p:txBody>
      </p:sp>
      <p:sp>
        <p:nvSpPr>
          <p:cNvPr id="76" name="Rounded Rectangle 20">
            <a:extLst>
              <a:ext uri="{FF2B5EF4-FFF2-40B4-BE49-F238E27FC236}">
                <a16:creationId xmlns:a16="http://schemas.microsoft.com/office/drawing/2014/main" id="{4668D5DD-2CF2-49BE-BF0A-BEC25424F838}"/>
              </a:ext>
            </a:extLst>
          </p:cNvPr>
          <p:cNvSpPr/>
          <p:nvPr/>
        </p:nvSpPr>
        <p:spPr>
          <a:xfrm>
            <a:off x="3944086" y="1874699"/>
            <a:ext cx="2084288" cy="333140"/>
          </a:xfrm>
          <a:prstGeom prst="roundRect">
            <a:avLst/>
          </a:prstGeom>
          <a:solidFill>
            <a:srgbClr val="F3951B"/>
          </a:solidFill>
          <a:ln w="9525" cap="flat" cmpd="sng" algn="ctr">
            <a:solidFill>
              <a:srgbClr val="C0C0C0"/>
            </a:solidFill>
            <a:prstDash val="solid"/>
          </a:ln>
          <a:effectLst/>
        </p:spPr>
        <p:txBody>
          <a:bodyPr rtlCol="0" anchor="ctr" anchorCtr="0"/>
          <a:lstStyle/>
          <a:p>
            <a:pPr algn="ctr"/>
            <a:r>
              <a:rPr lang="en-AU" sz="1100" b="1" kern="0" dirty="0">
                <a:solidFill>
                  <a:srgbClr val="000000"/>
                </a:solidFill>
                <a:latin typeface="EYInterstate Light" panose="02000506000000020004" pitchFamily="2" charset="0"/>
              </a:rPr>
              <a:t>AASB 16 – Leases </a:t>
            </a:r>
          </a:p>
          <a:p>
            <a:pPr algn="ctr"/>
            <a:r>
              <a:rPr lang="en-AU" sz="1100" b="1" kern="0" dirty="0">
                <a:solidFill>
                  <a:srgbClr val="000000"/>
                </a:solidFill>
                <a:latin typeface="EYInterstate Light" panose="02000506000000020004" pitchFamily="2" charset="0"/>
              </a:rPr>
              <a:t>(new standard)</a:t>
            </a:r>
            <a:endParaRPr lang="en-AU" sz="800" b="1" kern="0" dirty="0">
              <a:solidFill>
                <a:srgbClr val="000000"/>
              </a:solidFill>
              <a:latin typeface="EYInterstate Light" panose="02000506000000020004" pitchFamily="2" charset="0"/>
            </a:endParaRPr>
          </a:p>
        </p:txBody>
      </p:sp>
      <p:sp>
        <p:nvSpPr>
          <p:cNvPr id="78" name="Rounded Rectangle 21">
            <a:extLst>
              <a:ext uri="{FF2B5EF4-FFF2-40B4-BE49-F238E27FC236}">
                <a16:creationId xmlns:a16="http://schemas.microsoft.com/office/drawing/2014/main" id="{DA4E18D7-C2A5-49D6-95EF-D41A08FCC840}"/>
              </a:ext>
            </a:extLst>
          </p:cNvPr>
          <p:cNvSpPr/>
          <p:nvPr/>
        </p:nvSpPr>
        <p:spPr>
          <a:xfrm>
            <a:off x="6168491" y="1887341"/>
            <a:ext cx="1795832" cy="333140"/>
          </a:xfrm>
          <a:prstGeom prst="roundRect">
            <a:avLst/>
          </a:prstGeom>
          <a:solidFill>
            <a:srgbClr val="F0F0F0"/>
          </a:solidFill>
          <a:ln w="9525" cap="flat" cmpd="sng" algn="ctr">
            <a:solidFill>
              <a:srgbClr val="C0C0C0"/>
            </a:solidFill>
            <a:prstDash val="solid"/>
          </a:ln>
          <a:effectLst/>
        </p:spPr>
        <p:txBody>
          <a:bodyPr rtlCol="0" anchor="ctr" anchorCtr="0"/>
          <a:lstStyle/>
          <a:p>
            <a:pPr algn="ctr"/>
            <a:r>
              <a:rPr lang="en-AU" sz="1100" b="1" kern="0" dirty="0">
                <a:solidFill>
                  <a:srgbClr val="000000"/>
                </a:solidFill>
                <a:latin typeface="EYInterstate Light" panose="02000506000000020004" pitchFamily="2" charset="0"/>
              </a:rPr>
              <a:t>AASB 117 – Leases (current standard)</a:t>
            </a:r>
            <a:endParaRPr lang="en-AU" sz="800" b="1" kern="0" dirty="0">
              <a:solidFill>
                <a:srgbClr val="000000"/>
              </a:solidFill>
              <a:latin typeface="EYInterstate Light" panose="02000506000000020004" pitchFamily="2" charset="0"/>
            </a:endParaRPr>
          </a:p>
        </p:txBody>
      </p:sp>
      <p:sp>
        <p:nvSpPr>
          <p:cNvPr id="80" name="Rounded Rectangle 22">
            <a:extLst>
              <a:ext uri="{FF2B5EF4-FFF2-40B4-BE49-F238E27FC236}">
                <a16:creationId xmlns:a16="http://schemas.microsoft.com/office/drawing/2014/main" id="{3AF93F7C-5150-49EC-87B6-F1E4BF21D68B}"/>
              </a:ext>
            </a:extLst>
          </p:cNvPr>
          <p:cNvSpPr/>
          <p:nvPr/>
        </p:nvSpPr>
        <p:spPr>
          <a:xfrm>
            <a:off x="8112965" y="1875766"/>
            <a:ext cx="1703558" cy="333140"/>
          </a:xfrm>
          <a:prstGeom prst="roundRect">
            <a:avLst/>
          </a:prstGeom>
          <a:solidFill>
            <a:srgbClr val="F3951B"/>
          </a:solidFill>
          <a:ln w="9525" cap="flat" cmpd="sng" algn="ctr">
            <a:solidFill>
              <a:srgbClr val="C0C0C0"/>
            </a:solidFill>
            <a:prstDash val="solid"/>
          </a:ln>
          <a:effectLst/>
        </p:spPr>
        <p:txBody>
          <a:bodyPr rtlCol="0" anchor="ctr" anchorCtr="0"/>
          <a:lstStyle/>
          <a:p>
            <a:pPr algn="ctr"/>
            <a:r>
              <a:rPr lang="en-AU" sz="1100" b="1" kern="0" dirty="0">
                <a:solidFill>
                  <a:srgbClr val="000000"/>
                </a:solidFill>
                <a:latin typeface="EYInterstate Light" panose="02000506000000020004" pitchFamily="2" charset="0"/>
              </a:rPr>
              <a:t>AASB 16 – Leases </a:t>
            </a:r>
          </a:p>
          <a:p>
            <a:pPr algn="ctr"/>
            <a:r>
              <a:rPr lang="en-AU" sz="1100" b="1" kern="0" dirty="0">
                <a:solidFill>
                  <a:srgbClr val="000000"/>
                </a:solidFill>
                <a:latin typeface="EYInterstate Light" panose="02000506000000020004" pitchFamily="2" charset="0"/>
              </a:rPr>
              <a:t>(new standard)</a:t>
            </a:r>
            <a:endParaRPr lang="en-AU" sz="800" b="1" kern="0" dirty="0">
              <a:solidFill>
                <a:srgbClr val="000000"/>
              </a:solidFill>
              <a:latin typeface="EYInterstate Light" panose="02000506000000020004" pitchFamily="2" charset="0"/>
            </a:endParaRPr>
          </a:p>
        </p:txBody>
      </p:sp>
      <p:sp>
        <p:nvSpPr>
          <p:cNvPr id="82" name="Rounded Rectangle 23">
            <a:extLst>
              <a:ext uri="{FF2B5EF4-FFF2-40B4-BE49-F238E27FC236}">
                <a16:creationId xmlns:a16="http://schemas.microsoft.com/office/drawing/2014/main" id="{185975ED-8FE6-4AE4-858B-4383105EC4EE}"/>
              </a:ext>
            </a:extLst>
          </p:cNvPr>
          <p:cNvSpPr/>
          <p:nvPr/>
        </p:nvSpPr>
        <p:spPr>
          <a:xfrm>
            <a:off x="6148035" y="5712351"/>
            <a:ext cx="1836200" cy="993584"/>
          </a:xfrm>
          <a:prstGeom prst="roundRect">
            <a:avLst/>
          </a:prstGeom>
          <a:solidFill>
            <a:srgbClr val="808080"/>
          </a:solidFill>
          <a:ln w="9525" cap="flat" cmpd="sng" algn="ctr">
            <a:solidFill>
              <a:srgbClr val="808080"/>
            </a:solidFill>
            <a:prstDash val="solid"/>
          </a:ln>
          <a:effectLst/>
        </p:spPr>
        <p:txBody>
          <a:bodyPr rtlCol="0" anchor="ctr" anchorCtr="0"/>
          <a:lstStyle/>
          <a:p>
            <a:pPr algn="ctr"/>
            <a:r>
              <a:rPr lang="en-AU" sz="1050" b="1" kern="0" dirty="0">
                <a:solidFill>
                  <a:srgbClr val="FFFFFF"/>
                </a:solidFill>
                <a:latin typeface="EYInterstate Light" panose="02000506000000020004" pitchFamily="2" charset="0"/>
              </a:rPr>
              <a:t>Definition of a lease</a:t>
            </a:r>
          </a:p>
          <a:p>
            <a:pPr algn="ctr"/>
            <a:r>
              <a:rPr lang="en-AU" sz="900" kern="0" dirty="0">
                <a:solidFill>
                  <a:srgbClr val="FFFFFF"/>
                </a:solidFill>
                <a:latin typeface="EYInterstate Light" panose="02000506000000020004" pitchFamily="2" charset="0"/>
              </a:rPr>
              <a:t>(IFRIC 4 )</a:t>
            </a:r>
          </a:p>
          <a:p>
            <a:pPr algn="ctr"/>
            <a:r>
              <a:rPr lang="en-AU" sz="900" kern="0" dirty="0">
                <a:solidFill>
                  <a:srgbClr val="FFFFFF"/>
                </a:solidFill>
                <a:latin typeface="EYInterstate Light" panose="02000506000000020004" pitchFamily="2" charset="0"/>
              </a:rPr>
              <a:t>Accounting for operating leases and service arrangements may have been considered materially the same from a P&amp;L perspective</a:t>
            </a:r>
          </a:p>
        </p:txBody>
      </p:sp>
      <p:sp>
        <p:nvSpPr>
          <p:cNvPr id="84" name="Rounded Rectangle 24">
            <a:extLst>
              <a:ext uri="{FF2B5EF4-FFF2-40B4-BE49-F238E27FC236}">
                <a16:creationId xmlns:a16="http://schemas.microsoft.com/office/drawing/2014/main" id="{0ABBE22C-322D-4BD0-94C3-A931D906A37A}"/>
              </a:ext>
            </a:extLst>
          </p:cNvPr>
          <p:cNvSpPr/>
          <p:nvPr/>
        </p:nvSpPr>
        <p:spPr>
          <a:xfrm>
            <a:off x="1987732" y="1657969"/>
            <a:ext cx="4039258" cy="171373"/>
          </a:xfrm>
          <a:prstGeom prst="roundRect">
            <a:avLst/>
          </a:prstGeom>
          <a:solidFill>
            <a:srgbClr val="002060"/>
          </a:solidFill>
          <a:ln w="9525" cap="flat" cmpd="sng" algn="ctr">
            <a:solidFill>
              <a:srgbClr val="C0C0C0"/>
            </a:solidFill>
            <a:prstDash val="solid"/>
          </a:ln>
          <a:effectLst/>
        </p:spPr>
        <p:txBody>
          <a:bodyPr rtlCol="0" anchor="ctr" anchorCtr="0"/>
          <a:lstStyle/>
          <a:p>
            <a:pPr algn="ctr"/>
            <a:r>
              <a:rPr lang="en-AU" sz="1100" b="1" kern="0" dirty="0">
                <a:solidFill>
                  <a:schemeClr val="bg1"/>
                </a:solidFill>
                <a:latin typeface="EYInterstate Light" panose="02000506000000020004" pitchFamily="2" charset="0"/>
              </a:rPr>
              <a:t>Lessees</a:t>
            </a:r>
            <a:endParaRPr lang="en-AU" sz="800" b="1" kern="0" dirty="0">
              <a:solidFill>
                <a:schemeClr val="bg1"/>
              </a:solidFill>
              <a:latin typeface="EYInterstate Light" panose="02000506000000020004" pitchFamily="2" charset="0"/>
            </a:endParaRPr>
          </a:p>
        </p:txBody>
      </p:sp>
      <p:sp>
        <p:nvSpPr>
          <p:cNvPr id="86" name="Rounded Rectangle 25">
            <a:extLst>
              <a:ext uri="{FF2B5EF4-FFF2-40B4-BE49-F238E27FC236}">
                <a16:creationId xmlns:a16="http://schemas.microsoft.com/office/drawing/2014/main" id="{86FBBA2B-2FF7-4637-8DC4-E57C53556BD5}"/>
              </a:ext>
            </a:extLst>
          </p:cNvPr>
          <p:cNvSpPr/>
          <p:nvPr/>
        </p:nvSpPr>
        <p:spPr>
          <a:xfrm>
            <a:off x="6148035" y="1657969"/>
            <a:ext cx="3668488" cy="160448"/>
          </a:xfrm>
          <a:prstGeom prst="roundRect">
            <a:avLst/>
          </a:prstGeom>
          <a:solidFill>
            <a:srgbClr val="002060"/>
          </a:solidFill>
          <a:ln w="9525" cap="flat" cmpd="sng" algn="ctr">
            <a:solidFill>
              <a:srgbClr val="C0C0C0"/>
            </a:solidFill>
            <a:prstDash val="solid"/>
          </a:ln>
          <a:effectLst/>
        </p:spPr>
        <p:txBody>
          <a:bodyPr rtlCol="0" anchor="ctr" anchorCtr="0"/>
          <a:lstStyle/>
          <a:p>
            <a:pPr algn="ctr"/>
            <a:r>
              <a:rPr lang="en-AU" sz="1100" b="1" kern="0" dirty="0">
                <a:solidFill>
                  <a:schemeClr val="bg1"/>
                </a:solidFill>
                <a:latin typeface="EYInterstate Light" panose="02000506000000020004" pitchFamily="2" charset="0"/>
              </a:rPr>
              <a:t>Lessors</a:t>
            </a:r>
            <a:endParaRPr lang="en-AU" sz="800" b="1" kern="0" dirty="0">
              <a:solidFill>
                <a:schemeClr val="bg1"/>
              </a:solidFill>
              <a:latin typeface="EYInterstate Light" panose="02000506000000020004" pitchFamily="2" charset="0"/>
            </a:endParaRPr>
          </a:p>
        </p:txBody>
      </p:sp>
      <p:pic>
        <p:nvPicPr>
          <p:cNvPr id="88" name="Graphic 87" descr="Classroom">
            <a:extLst>
              <a:ext uri="{FF2B5EF4-FFF2-40B4-BE49-F238E27FC236}">
                <a16:creationId xmlns:a16="http://schemas.microsoft.com/office/drawing/2014/main" id="{EDCD0037-4F7C-4AA5-92A4-E412A65F6D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011" y="788058"/>
            <a:ext cx="631865" cy="631865"/>
          </a:xfrm>
          <a:prstGeom prst="rect">
            <a:avLst/>
          </a:prstGeom>
        </p:spPr>
      </p:pic>
    </p:spTree>
    <p:extLst>
      <p:ext uri="{BB962C8B-B14F-4D97-AF65-F5344CB8AC3E}">
        <p14:creationId xmlns:p14="http://schemas.microsoft.com/office/powerpoint/2010/main" val="2873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randombar(horizontal)">
                                      <p:cBhvr>
                                        <p:cTn id="13" dur="500"/>
                                        <p:tgtEl>
                                          <p:spTgt spid="5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randombar(horizontal)">
                                      <p:cBhvr>
                                        <p:cTn id="19" dur="500"/>
                                        <p:tgtEl>
                                          <p:spTgt spid="5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randombar(horizontal)">
                                      <p:cBhvr>
                                        <p:cTn id="22" dur="500"/>
                                        <p:tgtEl>
                                          <p:spTgt spid="5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randombar(horizontal)">
                                      <p:cBhvr>
                                        <p:cTn id="25" dur="500"/>
                                        <p:tgtEl>
                                          <p:spTgt spid="6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randombar(horizontal)">
                                      <p:cBhvr>
                                        <p:cTn id="28" dur="500"/>
                                        <p:tgtEl>
                                          <p:spTgt spid="6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randombar(horizontal)">
                                      <p:cBhvr>
                                        <p:cTn id="31" dur="500"/>
                                        <p:tgtEl>
                                          <p:spTgt spid="6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randombar(horizontal)">
                                      <p:cBhvr>
                                        <p:cTn id="37" dur="500"/>
                                        <p:tgtEl>
                                          <p:spTgt spid="6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randombar(horizontal)">
                                      <p:cBhvr>
                                        <p:cTn id="40" dur="500"/>
                                        <p:tgtEl>
                                          <p:spTgt spid="7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randombar(horizontal)">
                                      <p:cBhvr>
                                        <p:cTn id="43" dur="500"/>
                                        <p:tgtEl>
                                          <p:spTgt spid="7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randombar(horizontal)">
                                      <p:cBhvr>
                                        <p:cTn id="46" dur="500"/>
                                        <p:tgtEl>
                                          <p:spTgt spid="7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500"/>
                                        <p:tgtEl>
                                          <p:spTgt spid="7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randombar(horizontal)">
                                      <p:cBhvr>
                                        <p:cTn id="52" dur="500"/>
                                        <p:tgtEl>
                                          <p:spTgt spid="7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randombar(horizontal)">
                                      <p:cBhvr>
                                        <p:cTn id="55" dur="500"/>
                                        <p:tgtEl>
                                          <p:spTgt spid="80"/>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randombar(horizontal)">
                                      <p:cBhvr>
                                        <p:cTn id="58" dur="500"/>
                                        <p:tgtEl>
                                          <p:spTgt spid="8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randombar(horizontal)">
                                      <p:cBhvr>
                                        <p:cTn id="61" dur="500"/>
                                        <p:tgtEl>
                                          <p:spTgt spid="8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randombar(horizontal)">
                                      <p:cBhvr>
                                        <p:cTn id="6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2" grpId="0" animBg="1"/>
      <p:bldP spid="54" grpId="0" animBg="1"/>
      <p:bldP spid="56" grpId="0" animBg="1"/>
      <p:bldP spid="58" grpId="0" animBg="1"/>
      <p:bldP spid="60" grpId="0" animBg="1"/>
      <p:bldP spid="62" grpId="0" animBg="1"/>
      <p:bldP spid="64" grpId="0" animBg="1"/>
      <p:bldP spid="66" grpId="0" animBg="1"/>
      <p:bldP spid="68" grpId="0" animBg="1"/>
      <p:bldP spid="70" grpId="0" animBg="1"/>
      <p:bldP spid="72" grpId="0" animBg="1"/>
      <p:bldP spid="74" grpId="0" animBg="1"/>
      <p:bldP spid="76" grpId="0" animBg="1"/>
      <p:bldP spid="78" grpId="0" animBg="1"/>
      <p:bldP spid="80" grpId="0" animBg="1"/>
      <p:bldP spid="82" grpId="0" animBg="1"/>
      <p:bldP spid="84"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0"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3" name="Graphic 2" descr="Competition">
            <a:extLst>
              <a:ext uri="{FF2B5EF4-FFF2-40B4-BE49-F238E27FC236}">
                <a16:creationId xmlns:a16="http://schemas.microsoft.com/office/drawing/2014/main" id="{9A82AF6D-AA06-402D-A7BE-122282BCC8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6242" y="308345"/>
            <a:ext cx="6549655" cy="6549655"/>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429000"/>
            <a:ext cx="12191999" cy="656270"/>
          </a:xfrm>
          <a:prstGeom prst="rect">
            <a:avLst/>
          </a:prstGeom>
          <a:noFill/>
        </p:spPr>
        <p:txBody>
          <a:bodyPr wrap="square" rtlCol="0">
            <a:spAutoFit/>
          </a:bodyPr>
          <a:lstStyle/>
          <a:p>
            <a:pPr algn="ctr">
              <a:lnSpc>
                <a:spcPts val="3500"/>
              </a:lnSpc>
            </a:pPr>
            <a:r>
              <a:rPr lang="en-US" sz="6800" b="1" dirty="0">
                <a:solidFill>
                  <a:schemeClr val="bg1"/>
                </a:solidFill>
                <a:latin typeface="Source Sans Pro Black" panose="020B0503030403020204" pitchFamily="34" charset="0"/>
                <a:ea typeface="Source Sans Pro Black" panose="020B0503030403020204" pitchFamily="34" charset="0"/>
              </a:rPr>
              <a:t>CLIENT INSIGHT - TASSAL</a:t>
            </a:r>
          </a:p>
        </p:txBody>
      </p:sp>
    </p:spTree>
    <p:extLst>
      <p:ext uri="{BB962C8B-B14F-4D97-AF65-F5344CB8AC3E}">
        <p14:creationId xmlns:p14="http://schemas.microsoft.com/office/powerpoint/2010/main" val="101786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Client Experience - </a:t>
            </a:r>
            <a:r>
              <a:rPr lang="en-US" sz="3600" b="1" dirty="0" err="1">
                <a:solidFill>
                  <a:srgbClr val="222266"/>
                </a:solidFill>
                <a:latin typeface="Source Sans Pro Black" panose="020B0503030403020204" pitchFamily="34" charset="0"/>
                <a:ea typeface="Source Sans Pro Black" panose="020B0503030403020204" pitchFamily="34" charset="0"/>
              </a:rPr>
              <a:t>Tassal</a:t>
            </a:r>
            <a:endParaRPr lang="en-US" sz="3600" b="1" dirty="0">
              <a:solidFill>
                <a:srgbClr val="222266"/>
              </a:solidFill>
              <a:latin typeface="Source Sans Pro Black" panose="020B0503030403020204" pitchFamily="34" charset="0"/>
              <a:ea typeface="Source Sans Pro Black" panose="020B0503030403020204" pitchFamily="34" charset="0"/>
            </a:endParaRP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4" name="TextBox 13">
            <a:extLst>
              <a:ext uri="{FF2B5EF4-FFF2-40B4-BE49-F238E27FC236}">
                <a16:creationId xmlns:a16="http://schemas.microsoft.com/office/drawing/2014/main" id="{2CF7332B-06B9-0C41-B652-98F9D96158C1}"/>
              </a:ext>
            </a:extLst>
          </p:cNvPr>
          <p:cNvSpPr txBox="1"/>
          <p:nvPr/>
        </p:nvSpPr>
        <p:spPr>
          <a:xfrm>
            <a:off x="1093261" y="2206146"/>
            <a:ext cx="10411167" cy="800219"/>
          </a:xfrm>
          <a:prstGeom prst="rect">
            <a:avLst/>
          </a:prstGeom>
          <a:noFill/>
        </p:spPr>
        <p:txBody>
          <a:bodyPr wrap="square" rtlCol="0">
            <a:spAutoFit/>
          </a:bodyPr>
          <a:lstStyle/>
          <a:p>
            <a:pPr marL="342900" indent="-342900">
              <a:spcAft>
                <a:spcPts val="1200"/>
              </a:spcAft>
              <a:buClr>
                <a:srgbClr val="F4951B"/>
              </a:buClr>
              <a:buFont typeface="+mj-lt"/>
              <a:buAutoNum type="arabicPeriod"/>
            </a:pPr>
            <a:r>
              <a:rPr lang="en-AU" dirty="0">
                <a:latin typeface="Source Sans Pro" panose="020B0503030403020204" pitchFamily="34" charset="0"/>
                <a:ea typeface="Source Sans Pro" panose="020B0503030403020204" pitchFamily="34" charset="0"/>
              </a:rPr>
              <a:t>What is </a:t>
            </a:r>
            <a:r>
              <a:rPr lang="en-AU" dirty="0" err="1">
                <a:latin typeface="Source Sans Pro" panose="020B0503030403020204" pitchFamily="34" charset="0"/>
                <a:ea typeface="Source Sans Pro" panose="020B0503030403020204" pitchFamily="34" charset="0"/>
              </a:rPr>
              <a:t>Tassal’s</a:t>
            </a:r>
            <a:r>
              <a:rPr lang="en-AU" dirty="0">
                <a:latin typeface="Source Sans Pro" panose="020B0503030403020204" pitchFamily="34" charset="0"/>
                <a:ea typeface="Source Sans Pro" panose="020B0503030403020204" pitchFamily="34" charset="0"/>
              </a:rPr>
              <a:t> view on using leasing for its equipment requirements</a:t>
            </a:r>
          </a:p>
          <a:p>
            <a:pPr marL="342900" indent="-342900">
              <a:spcAft>
                <a:spcPts val="1200"/>
              </a:spcAft>
              <a:buClr>
                <a:srgbClr val="F4951B"/>
              </a:buClr>
              <a:buFont typeface="+mj-lt"/>
              <a:buAutoNum type="arabicPeriod"/>
            </a:pPr>
            <a:r>
              <a:rPr lang="en-AU" dirty="0">
                <a:latin typeface="Source Sans Pro" panose="020B0503030403020204" pitchFamily="34" charset="0"/>
                <a:ea typeface="Source Sans Pro" panose="020B0503030403020204" pitchFamily="34" charset="0"/>
              </a:rPr>
              <a:t>What was the effect of IFRS16</a:t>
            </a:r>
          </a:p>
        </p:txBody>
      </p:sp>
      <p:sp>
        <p:nvSpPr>
          <p:cNvPr id="2" name="TextBox 1">
            <a:extLst>
              <a:ext uri="{FF2B5EF4-FFF2-40B4-BE49-F238E27FC236}">
                <a16:creationId xmlns:a16="http://schemas.microsoft.com/office/drawing/2014/main" id="{2493B540-392F-404E-854A-558AC10DFAB9}"/>
              </a:ext>
            </a:extLst>
          </p:cNvPr>
          <p:cNvSpPr txBox="1"/>
          <p:nvPr/>
        </p:nvSpPr>
        <p:spPr>
          <a:xfrm>
            <a:off x="345971" y="1091477"/>
            <a:ext cx="11500055" cy="923330"/>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ASX listed </a:t>
            </a:r>
            <a:r>
              <a:rPr lang="en-US" dirty="0" err="1">
                <a:latin typeface="Source Sans Pro" panose="020B0503030403020204" pitchFamily="34" charset="0"/>
                <a:ea typeface="Source Sans Pro" panose="020B0503030403020204" pitchFamily="34" charset="0"/>
              </a:rPr>
              <a:t>Tassal</a:t>
            </a:r>
            <a:r>
              <a:rPr lang="en-US" dirty="0">
                <a:latin typeface="Source Sans Pro" panose="020B0503030403020204" pitchFamily="34" charset="0"/>
                <a:ea typeface="Source Sans Pro" panose="020B0503030403020204" pitchFamily="34" charset="0"/>
              </a:rPr>
              <a:t> Group is Australia’s largest aquaculture business that has been operating in Tasmania for more than 30 years. Underpinned by its people’s passion and commitment, it is now Australia’s largest producer of Atlantic Salmon and regarded as a global leader and industry pioneer. </a:t>
            </a:r>
            <a:endParaRPr lang="en-AU" dirty="0">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F5DEC15A-CBC3-4CCE-9247-5B5AB1D64E75}"/>
              </a:ext>
            </a:extLst>
          </p:cNvPr>
          <p:cNvPicPr>
            <a:picLocks noChangeAspect="1"/>
          </p:cNvPicPr>
          <p:nvPr/>
        </p:nvPicPr>
        <p:blipFill>
          <a:blip r:embed="rId3"/>
          <a:stretch>
            <a:fillRect/>
          </a:stretch>
        </p:blipFill>
        <p:spPr>
          <a:xfrm>
            <a:off x="0" y="4581065"/>
            <a:ext cx="12192000" cy="2305698"/>
          </a:xfrm>
          <a:prstGeom prst="rect">
            <a:avLst/>
          </a:prstGeom>
        </p:spPr>
      </p:pic>
    </p:spTree>
    <p:extLst>
      <p:ext uri="{BB962C8B-B14F-4D97-AF65-F5344CB8AC3E}">
        <p14:creationId xmlns:p14="http://schemas.microsoft.com/office/powerpoint/2010/main" val="32937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Client Experience - </a:t>
            </a:r>
            <a:r>
              <a:rPr lang="en-US" sz="3600" b="1" dirty="0" err="1">
                <a:solidFill>
                  <a:srgbClr val="222266"/>
                </a:solidFill>
                <a:latin typeface="Source Sans Pro Black" panose="020B0503030403020204" pitchFamily="34" charset="0"/>
                <a:ea typeface="Source Sans Pro Black" panose="020B0503030403020204" pitchFamily="34" charset="0"/>
              </a:rPr>
              <a:t>Tassal</a:t>
            </a:r>
            <a:endParaRPr lang="en-US" sz="3600" b="1" dirty="0">
              <a:solidFill>
                <a:srgbClr val="222266"/>
              </a:solidFill>
              <a:latin typeface="Source Sans Pro Black" panose="020B0503030403020204" pitchFamily="34" charset="0"/>
              <a:ea typeface="Source Sans Pro Black" panose="020B0503030403020204" pitchFamily="34" charset="0"/>
            </a:endParaRP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4" name="TextBox 13">
            <a:extLst>
              <a:ext uri="{FF2B5EF4-FFF2-40B4-BE49-F238E27FC236}">
                <a16:creationId xmlns:a16="http://schemas.microsoft.com/office/drawing/2014/main" id="{2CF7332B-06B9-0C41-B652-98F9D96158C1}"/>
              </a:ext>
            </a:extLst>
          </p:cNvPr>
          <p:cNvSpPr txBox="1"/>
          <p:nvPr/>
        </p:nvSpPr>
        <p:spPr>
          <a:xfrm>
            <a:off x="687575" y="1408999"/>
            <a:ext cx="5408424" cy="2062103"/>
          </a:xfrm>
          <a:prstGeom prst="rect">
            <a:avLst/>
          </a:prstGeom>
          <a:noFill/>
        </p:spPr>
        <p:txBody>
          <a:bodyPr wrap="square" rtlCol="0">
            <a:spAutoFit/>
          </a:bodyPr>
          <a:lstStyle/>
          <a:p>
            <a:pPr marL="342900" indent="-342900">
              <a:spcAft>
                <a:spcPts val="1200"/>
              </a:spcAft>
              <a:buClr>
                <a:srgbClr val="F4951B"/>
              </a:buClr>
              <a:buFont typeface="+mj-lt"/>
              <a:buAutoNum type="arabicPeriod" startAt="3"/>
            </a:pPr>
            <a:r>
              <a:rPr lang="en-AU" dirty="0">
                <a:latin typeface="Source Sans Pro" panose="020B0503030403020204" pitchFamily="34" charset="0"/>
                <a:ea typeface="Source Sans Pro" panose="020B0503030403020204" pitchFamily="34" charset="0"/>
              </a:rPr>
              <a:t>IFRS 16 - How was the transition: the good the bad and the ugly</a:t>
            </a:r>
          </a:p>
          <a:p>
            <a:pPr marL="342900" indent="-342900">
              <a:spcAft>
                <a:spcPts val="1200"/>
              </a:spcAft>
              <a:buClr>
                <a:srgbClr val="F4951B"/>
              </a:buClr>
              <a:buFont typeface="+mj-lt"/>
              <a:buAutoNum type="arabicPeriod" startAt="3"/>
            </a:pPr>
            <a:r>
              <a:rPr lang="en-AU" dirty="0">
                <a:latin typeface="Source Sans Pro" panose="020B0503030403020204" pitchFamily="34" charset="0"/>
                <a:ea typeface="Source Sans Pro" panose="020B0503030403020204" pitchFamily="34" charset="0"/>
              </a:rPr>
              <a:t>If you had your time again, what would you do differently or what advice you provide others</a:t>
            </a:r>
          </a:p>
          <a:p>
            <a:pPr marL="342900" indent="-342900">
              <a:spcAft>
                <a:spcPts val="1200"/>
              </a:spcAft>
              <a:buClr>
                <a:srgbClr val="F4951B"/>
              </a:buClr>
              <a:buFont typeface="+mj-lt"/>
              <a:buAutoNum type="arabicPeriod" startAt="3"/>
            </a:pPr>
            <a:r>
              <a:rPr lang="en-AU" dirty="0">
                <a:latin typeface="Source Sans Pro" panose="020B0503030403020204" pitchFamily="34" charset="0"/>
                <a:ea typeface="Source Sans Pro" panose="020B0503030403020204" pitchFamily="34" charset="0"/>
              </a:rPr>
              <a:t>Will the impact of COVID change your view on leasing/IFRS16 treatments</a:t>
            </a:r>
          </a:p>
        </p:txBody>
      </p:sp>
      <p:pic>
        <p:nvPicPr>
          <p:cNvPr id="3076" name="Picture 4" descr="Tassal closing in on plastic recycling goals | Intrafish">
            <a:extLst>
              <a:ext uri="{FF2B5EF4-FFF2-40B4-BE49-F238E27FC236}">
                <a16:creationId xmlns:a16="http://schemas.microsoft.com/office/drawing/2014/main" id="{824BE0F6-1D28-467B-957F-134BCF5D4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392" y="1238755"/>
            <a:ext cx="4491635" cy="223821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assal Joins Global Salmon Initiative, Expanding Its Global Membership to  17 Companies">
            <a:extLst>
              <a:ext uri="{FF2B5EF4-FFF2-40B4-BE49-F238E27FC236}">
                <a16:creationId xmlns:a16="http://schemas.microsoft.com/office/drawing/2014/main" id="{7F64DE60-5FC9-43A5-85A2-D85076F29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183" y="3210786"/>
            <a:ext cx="3272244" cy="22382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ssal Group – Blog">
            <a:extLst>
              <a:ext uri="{FF2B5EF4-FFF2-40B4-BE49-F238E27FC236}">
                <a16:creationId xmlns:a16="http://schemas.microsoft.com/office/drawing/2014/main" id="{7E412EA4-39F3-4180-BCC8-6C54F8A3E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5326912" cy="276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randombar(horizont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randombar(horizontal)">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randombar(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 calcmode="lin" valueType="num">
                                      <p:cBhvr additive="base">
                                        <p:cTn id="2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 calcmode="lin" valueType="num">
                                      <p:cBhvr additive="base">
                                        <p:cTn id="3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0"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4" name="Graphic 3" descr="Cloud Computing">
            <a:extLst>
              <a:ext uri="{FF2B5EF4-FFF2-40B4-BE49-F238E27FC236}">
                <a16:creationId xmlns:a16="http://schemas.microsoft.com/office/drawing/2014/main" id="{F010315E-5B50-48C4-A726-6F8240027C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5729" y="118729"/>
            <a:ext cx="6643577" cy="6643577"/>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429000"/>
            <a:ext cx="12191999" cy="656270"/>
          </a:xfrm>
          <a:prstGeom prst="rect">
            <a:avLst/>
          </a:prstGeom>
          <a:noFill/>
        </p:spPr>
        <p:txBody>
          <a:bodyPr wrap="square" rtlCol="0">
            <a:spAutoFit/>
          </a:bodyPr>
          <a:lstStyle/>
          <a:p>
            <a:pPr algn="ctr">
              <a:lnSpc>
                <a:spcPts val="3500"/>
              </a:lnSpc>
            </a:pPr>
            <a:r>
              <a:rPr lang="en-US" sz="6800" b="1" dirty="0">
                <a:solidFill>
                  <a:schemeClr val="bg1"/>
                </a:solidFill>
                <a:latin typeface="Source Sans Pro Black" panose="020B0503030403020204" pitchFamily="34" charset="0"/>
                <a:ea typeface="Source Sans Pro Black" panose="020B0503030403020204" pitchFamily="34" charset="0"/>
              </a:rPr>
              <a:t>CLIENT INSIGHT - LOIS</a:t>
            </a:r>
          </a:p>
        </p:txBody>
      </p:sp>
    </p:spTree>
    <p:extLst>
      <p:ext uri="{BB962C8B-B14F-4D97-AF65-F5344CB8AC3E}">
        <p14:creationId xmlns:p14="http://schemas.microsoft.com/office/powerpoint/2010/main" val="403046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lIns="91440" tIns="45720" rIns="91440" bIns="45720" rtlCol="0" anchor="t">
            <a:spAutoFit/>
          </a:bodyPr>
          <a:lstStyle/>
          <a:p>
            <a:r>
              <a:rPr lang="en-US" sz="3600" b="1" dirty="0">
                <a:solidFill>
                  <a:srgbClr val="222266"/>
                </a:solidFill>
                <a:latin typeface="Source Sans Pro Black"/>
                <a:ea typeface="Source Sans Pro Black"/>
              </a:rPr>
              <a:t>Client Experiences </a:t>
            </a:r>
            <a:endParaRPr lang="en-US" dirty="0"/>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4" name="TextBox 13">
            <a:extLst>
              <a:ext uri="{FF2B5EF4-FFF2-40B4-BE49-F238E27FC236}">
                <a16:creationId xmlns:a16="http://schemas.microsoft.com/office/drawing/2014/main" id="{2CF7332B-06B9-0C41-B652-98F9D96158C1}"/>
              </a:ext>
            </a:extLst>
          </p:cNvPr>
          <p:cNvSpPr txBox="1"/>
          <p:nvPr/>
        </p:nvSpPr>
        <p:spPr>
          <a:xfrm>
            <a:off x="3233388" y="5458684"/>
            <a:ext cx="3551876" cy="461665"/>
          </a:xfrm>
          <a:prstGeom prst="rect">
            <a:avLst/>
          </a:prstGeom>
          <a:noFill/>
        </p:spPr>
        <p:txBody>
          <a:bodyPr wrap="square" lIns="91440" tIns="45720" rIns="91440" bIns="45720" rtlCol="0" anchor="t">
            <a:spAutoFit/>
          </a:bodyPr>
          <a:lstStyle/>
          <a:p>
            <a:pPr>
              <a:spcAft>
                <a:spcPts val="1200"/>
              </a:spcAft>
              <a:buClr>
                <a:srgbClr val="F4951B"/>
              </a:buClr>
            </a:pPr>
            <a:r>
              <a:rPr lang="en-AU" sz="2400" dirty="0">
                <a:latin typeface="Source Sans Pro" panose="020B0503030403020204" pitchFamily="34" charset="0"/>
                <a:ea typeface="Source Sans Pro" panose="020B0503030403020204" pitchFamily="34" charset="0"/>
              </a:rPr>
              <a:t>COVID-19 double down</a:t>
            </a:r>
          </a:p>
        </p:txBody>
      </p:sp>
      <p:pic>
        <p:nvPicPr>
          <p:cNvPr id="5" name="Google Shape;136;p16" descr="C:\Users\Kyla\Documents\SD Clients\Quadrent\1830 - LOIS PPT\LOIS-cloud.png">
            <a:extLst>
              <a:ext uri="{FF2B5EF4-FFF2-40B4-BE49-F238E27FC236}">
                <a16:creationId xmlns:a16="http://schemas.microsoft.com/office/drawing/2014/main" id="{D8D8433C-40F4-47E0-B6EF-537FCD31BFCD}"/>
              </a:ext>
            </a:extLst>
          </p:cNvPr>
          <p:cNvPicPr preferRelativeResize="0"/>
          <p:nvPr/>
        </p:nvPicPr>
        <p:blipFill rotWithShape="1">
          <a:blip r:embed="rId3">
            <a:alphaModFix/>
          </a:blip>
          <a:srcRect/>
          <a:stretch/>
        </p:blipFill>
        <p:spPr>
          <a:xfrm>
            <a:off x="9031047" y="1199261"/>
            <a:ext cx="2814980" cy="4760187"/>
          </a:xfrm>
          <a:prstGeom prst="rect">
            <a:avLst/>
          </a:prstGeom>
          <a:noFill/>
          <a:ln>
            <a:noFill/>
          </a:ln>
        </p:spPr>
      </p:pic>
      <p:sp>
        <p:nvSpPr>
          <p:cNvPr id="8" name="Oval 7">
            <a:extLst>
              <a:ext uri="{FF2B5EF4-FFF2-40B4-BE49-F238E27FC236}">
                <a16:creationId xmlns:a16="http://schemas.microsoft.com/office/drawing/2014/main" id="{5154D3B5-44BB-41FD-B0D4-A86378188FD2}"/>
              </a:ext>
            </a:extLst>
          </p:cNvPr>
          <p:cNvSpPr/>
          <p:nvPr/>
        </p:nvSpPr>
        <p:spPr>
          <a:xfrm>
            <a:off x="1065996" y="1415907"/>
            <a:ext cx="962090" cy="869688"/>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Head with gears">
            <a:extLst>
              <a:ext uri="{FF2B5EF4-FFF2-40B4-BE49-F238E27FC236}">
                <a16:creationId xmlns:a16="http://schemas.microsoft.com/office/drawing/2014/main" id="{7C3134B8-FCC0-4A58-921B-0362CA1656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792" y="1454502"/>
            <a:ext cx="792498" cy="792498"/>
          </a:xfrm>
          <a:prstGeom prst="rect">
            <a:avLst/>
          </a:prstGeom>
        </p:spPr>
      </p:pic>
      <p:sp>
        <p:nvSpPr>
          <p:cNvPr id="10" name="Oval 9">
            <a:extLst>
              <a:ext uri="{FF2B5EF4-FFF2-40B4-BE49-F238E27FC236}">
                <a16:creationId xmlns:a16="http://schemas.microsoft.com/office/drawing/2014/main" id="{9E663325-66D7-4697-9BE2-8A804D8C87BD}"/>
              </a:ext>
            </a:extLst>
          </p:cNvPr>
          <p:cNvSpPr/>
          <p:nvPr/>
        </p:nvSpPr>
        <p:spPr>
          <a:xfrm>
            <a:off x="1064517" y="2607585"/>
            <a:ext cx="962090" cy="869688"/>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2A24CD0-A547-4612-B753-877721B8CD53}"/>
              </a:ext>
            </a:extLst>
          </p:cNvPr>
          <p:cNvSpPr/>
          <p:nvPr/>
        </p:nvSpPr>
        <p:spPr>
          <a:xfrm>
            <a:off x="1065996" y="5283726"/>
            <a:ext cx="962090" cy="869688"/>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C00DCE3-9772-4F72-8490-DB4F53E9FE8C}"/>
              </a:ext>
            </a:extLst>
          </p:cNvPr>
          <p:cNvSpPr/>
          <p:nvPr/>
        </p:nvSpPr>
        <p:spPr>
          <a:xfrm>
            <a:off x="1064517" y="3875774"/>
            <a:ext cx="962090" cy="869688"/>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onthly calendar">
            <a:extLst>
              <a:ext uri="{FF2B5EF4-FFF2-40B4-BE49-F238E27FC236}">
                <a16:creationId xmlns:a16="http://schemas.microsoft.com/office/drawing/2014/main" id="{BE37AAAF-8E6C-44A6-A386-2616BA4F35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5049" y="2645501"/>
            <a:ext cx="783499" cy="783499"/>
          </a:xfrm>
          <a:prstGeom prst="rect">
            <a:avLst/>
          </a:prstGeom>
        </p:spPr>
      </p:pic>
      <p:pic>
        <p:nvPicPr>
          <p:cNvPr id="18" name="Graphic 17" descr="Cloud Computing">
            <a:extLst>
              <a:ext uri="{FF2B5EF4-FFF2-40B4-BE49-F238E27FC236}">
                <a16:creationId xmlns:a16="http://schemas.microsoft.com/office/drawing/2014/main" id="{421B89AF-DECB-4ED7-9823-9A018E7801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6250" y="3932952"/>
            <a:ext cx="721095" cy="721095"/>
          </a:xfrm>
          <a:prstGeom prst="rect">
            <a:avLst/>
          </a:prstGeom>
        </p:spPr>
      </p:pic>
      <p:pic>
        <p:nvPicPr>
          <p:cNvPr id="20" name="Graphic 19" descr="Medical">
            <a:extLst>
              <a:ext uri="{FF2B5EF4-FFF2-40B4-BE49-F238E27FC236}">
                <a16:creationId xmlns:a16="http://schemas.microsoft.com/office/drawing/2014/main" id="{2F6AF73D-E5DE-42AE-9051-99EC584D5E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8626" y="5310399"/>
            <a:ext cx="816341" cy="816341"/>
          </a:xfrm>
          <a:prstGeom prst="rect">
            <a:avLst/>
          </a:prstGeom>
        </p:spPr>
      </p:pic>
      <p:sp>
        <p:nvSpPr>
          <p:cNvPr id="21" name="Rectangle 20">
            <a:extLst>
              <a:ext uri="{FF2B5EF4-FFF2-40B4-BE49-F238E27FC236}">
                <a16:creationId xmlns:a16="http://schemas.microsoft.com/office/drawing/2014/main" id="{8ED168E3-0984-4B02-8AA3-93148C682852}"/>
              </a:ext>
            </a:extLst>
          </p:cNvPr>
          <p:cNvSpPr/>
          <p:nvPr/>
        </p:nvSpPr>
        <p:spPr>
          <a:xfrm>
            <a:off x="3233388" y="1666085"/>
            <a:ext cx="1646605" cy="461665"/>
          </a:xfrm>
          <a:prstGeom prst="rect">
            <a:avLst/>
          </a:prstGeom>
        </p:spPr>
        <p:txBody>
          <a:bodyPr wrap="none">
            <a:spAutoFit/>
          </a:bodyPr>
          <a:lstStyle/>
          <a:p>
            <a:pPr>
              <a:spcAft>
                <a:spcPts val="1200"/>
              </a:spcAft>
              <a:buClr>
                <a:srgbClr val="F4951B"/>
              </a:buClr>
            </a:pPr>
            <a:r>
              <a:rPr lang="en-AU" sz="2400" dirty="0">
                <a:latin typeface="Source Sans Pro" panose="020B0503030403020204" pitchFamily="34" charset="0"/>
                <a:ea typeface="Source Sans Pro" panose="020B0503030403020204" pitchFamily="34" charset="0"/>
              </a:rPr>
              <a:t>Complexity</a:t>
            </a:r>
          </a:p>
        </p:txBody>
      </p:sp>
      <p:sp>
        <p:nvSpPr>
          <p:cNvPr id="22" name="Rectangle 21">
            <a:extLst>
              <a:ext uri="{FF2B5EF4-FFF2-40B4-BE49-F238E27FC236}">
                <a16:creationId xmlns:a16="http://schemas.microsoft.com/office/drawing/2014/main" id="{692C60B5-A803-4856-BD53-59231A45CF50}"/>
              </a:ext>
            </a:extLst>
          </p:cNvPr>
          <p:cNvSpPr/>
          <p:nvPr/>
        </p:nvSpPr>
        <p:spPr>
          <a:xfrm>
            <a:off x="3233388" y="2722691"/>
            <a:ext cx="5598007" cy="461665"/>
          </a:xfrm>
          <a:prstGeom prst="rect">
            <a:avLst/>
          </a:prstGeom>
        </p:spPr>
        <p:txBody>
          <a:bodyPr wrap="none">
            <a:spAutoFit/>
          </a:bodyPr>
          <a:lstStyle/>
          <a:p>
            <a:pPr>
              <a:spcAft>
                <a:spcPts val="1200"/>
              </a:spcAft>
              <a:buClr>
                <a:srgbClr val="F4951B"/>
              </a:buClr>
            </a:pPr>
            <a:r>
              <a:rPr lang="en-AU" sz="2400" dirty="0" err="1">
                <a:latin typeface="Source Sans Pro" panose="020B0503030403020204" pitchFamily="34" charset="0"/>
                <a:ea typeface="Source Sans Pro" panose="020B0503030403020204" pitchFamily="34" charset="0"/>
              </a:rPr>
              <a:t>Approx</a:t>
            </a:r>
            <a:r>
              <a:rPr lang="en-AU" sz="2400" dirty="0">
                <a:latin typeface="Source Sans Pro" panose="020B0503030403020204" pitchFamily="34" charset="0"/>
                <a:ea typeface="Source Sans Pro" panose="020B0503030403020204" pitchFamily="34" charset="0"/>
              </a:rPr>
              <a:t> 40% likely to replace spreadsheets</a:t>
            </a:r>
          </a:p>
        </p:txBody>
      </p:sp>
      <p:sp>
        <p:nvSpPr>
          <p:cNvPr id="23" name="Rectangle 22">
            <a:extLst>
              <a:ext uri="{FF2B5EF4-FFF2-40B4-BE49-F238E27FC236}">
                <a16:creationId xmlns:a16="http://schemas.microsoft.com/office/drawing/2014/main" id="{058D713D-A525-4BB3-8C1C-EB7102A5A610}"/>
              </a:ext>
            </a:extLst>
          </p:cNvPr>
          <p:cNvSpPr/>
          <p:nvPr/>
        </p:nvSpPr>
        <p:spPr>
          <a:xfrm>
            <a:off x="3233388" y="4108833"/>
            <a:ext cx="1617751" cy="461665"/>
          </a:xfrm>
          <a:prstGeom prst="rect">
            <a:avLst/>
          </a:prstGeom>
        </p:spPr>
        <p:txBody>
          <a:bodyPr wrap="none">
            <a:spAutoFit/>
          </a:bodyPr>
          <a:lstStyle/>
          <a:p>
            <a:pPr>
              <a:spcAft>
                <a:spcPts val="1200"/>
              </a:spcAft>
              <a:buClr>
                <a:srgbClr val="F4951B"/>
              </a:buClr>
            </a:pPr>
            <a:r>
              <a:rPr lang="en-US" sz="2400" dirty="0">
                <a:latin typeface="Source Sans Pro" panose="020B0503030403020204" pitchFamily="34" charset="0"/>
                <a:ea typeface="Source Sans Pro" panose="020B0503030403020204" pitchFamily="34" charset="0"/>
              </a:rPr>
              <a:t>System ‘fit’</a:t>
            </a:r>
          </a:p>
        </p:txBody>
      </p:sp>
    </p:spTree>
    <p:extLst>
      <p:ext uri="{BB962C8B-B14F-4D97-AF65-F5344CB8AC3E}">
        <p14:creationId xmlns:p14="http://schemas.microsoft.com/office/powerpoint/2010/main" val="33056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10" grpId="0" animBg="1"/>
      <p:bldP spid="12" grpId="0" animBg="1"/>
      <p:bldP spid="15"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lIns="91440" tIns="45720" rIns="91440" bIns="45720" rtlCol="0" anchor="t">
            <a:spAutoFit/>
          </a:bodyPr>
          <a:lstStyle/>
          <a:p>
            <a:r>
              <a:rPr lang="en-US" sz="3600" b="1" dirty="0">
                <a:solidFill>
                  <a:srgbClr val="222266"/>
                </a:solidFill>
                <a:latin typeface="Source Sans Pro Black"/>
                <a:ea typeface="Source Sans Pro Black"/>
              </a:rPr>
              <a:t>Our Client Experiences - Survey</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pic>
        <p:nvPicPr>
          <p:cNvPr id="3" name="Picture 2">
            <a:extLst>
              <a:ext uri="{FF2B5EF4-FFF2-40B4-BE49-F238E27FC236}">
                <a16:creationId xmlns:a16="http://schemas.microsoft.com/office/drawing/2014/main" id="{895F78CF-1FBF-4FF9-A1CE-A8EE5264133D}"/>
              </a:ext>
            </a:extLst>
          </p:cNvPr>
          <p:cNvPicPr>
            <a:picLocks noChangeAspect="1"/>
          </p:cNvPicPr>
          <p:nvPr/>
        </p:nvPicPr>
        <p:blipFill>
          <a:blip r:embed="rId3"/>
          <a:stretch>
            <a:fillRect/>
          </a:stretch>
        </p:blipFill>
        <p:spPr>
          <a:xfrm>
            <a:off x="5260406" y="1272570"/>
            <a:ext cx="5453432" cy="5417789"/>
          </a:xfrm>
          <a:prstGeom prst="rect">
            <a:avLst/>
          </a:prstGeom>
        </p:spPr>
      </p:pic>
      <p:sp>
        <p:nvSpPr>
          <p:cNvPr id="6" name="Rectangle 5">
            <a:extLst>
              <a:ext uri="{FF2B5EF4-FFF2-40B4-BE49-F238E27FC236}">
                <a16:creationId xmlns:a16="http://schemas.microsoft.com/office/drawing/2014/main" id="{70711313-265D-46FA-B247-AA9BD293D00D}"/>
              </a:ext>
            </a:extLst>
          </p:cNvPr>
          <p:cNvSpPr/>
          <p:nvPr/>
        </p:nvSpPr>
        <p:spPr bwMode="gray">
          <a:xfrm>
            <a:off x="1798875" y="1835978"/>
            <a:ext cx="2888628" cy="3805975"/>
          </a:xfrm>
          <a:prstGeom prst="rect">
            <a:avLst/>
          </a:prstGeom>
          <a:solidFill>
            <a:srgbClr val="F3951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5725"/>
            <a:r>
              <a:rPr lang="en-IN" sz="2800" b="1" dirty="0">
                <a:solidFill>
                  <a:srgbClr val="002060"/>
                </a:solidFill>
                <a:latin typeface="Franklin Gothic Heavy" panose="020B0603020102020204" pitchFamily="34" charset="0"/>
              </a:rPr>
              <a:t>How well has the IFRS 16 implementation gone?</a:t>
            </a:r>
          </a:p>
          <a:p>
            <a:pPr marL="85725"/>
            <a:endParaRPr lang="en-IN" sz="2800" b="1" dirty="0">
              <a:solidFill>
                <a:srgbClr val="002060"/>
              </a:solidFill>
              <a:latin typeface="Franklin Gothic Heavy" panose="020B0603020102020204" pitchFamily="34" charset="0"/>
            </a:endParaRPr>
          </a:p>
          <a:p>
            <a:pPr marL="85725"/>
            <a:r>
              <a:rPr lang="en-IN" sz="2800" b="1" dirty="0">
                <a:solidFill>
                  <a:srgbClr val="002060"/>
                </a:solidFill>
                <a:latin typeface="Franklin Gothic Heavy" panose="020B0603020102020204" pitchFamily="34" charset="0"/>
              </a:rPr>
              <a:t>A Comparison:</a:t>
            </a:r>
          </a:p>
        </p:txBody>
      </p:sp>
    </p:spTree>
    <p:extLst>
      <p:ext uri="{BB962C8B-B14F-4D97-AF65-F5344CB8AC3E}">
        <p14:creationId xmlns:p14="http://schemas.microsoft.com/office/powerpoint/2010/main" val="742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exagon 27"/>
          <p:cNvSpPr/>
          <p:nvPr/>
        </p:nvSpPr>
        <p:spPr>
          <a:xfrm>
            <a:off x="4868092" y="2589107"/>
            <a:ext cx="2498902" cy="2203333"/>
          </a:xfrm>
          <a:prstGeom prst="hexagon">
            <a:avLst/>
          </a:prstGeom>
          <a:solidFill>
            <a:srgbClr val="D4DAE4"/>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307325" y="3186335"/>
            <a:ext cx="1630252" cy="923330"/>
          </a:xfrm>
          <a:prstGeom prst="rect">
            <a:avLst/>
          </a:prstGeom>
          <a:noFill/>
        </p:spPr>
        <p:txBody>
          <a:bodyPr wrap="square" rtlCol="0">
            <a:spAutoFit/>
          </a:bodyPr>
          <a:lstStyle/>
          <a:p>
            <a:pPr algn="ctr"/>
            <a:r>
              <a:rPr lang="en-GB" b="1" dirty="0">
                <a:latin typeface="Montserrat Semi Bold" panose="00000700000000000000" pitchFamily="50" charset="0"/>
                <a:ea typeface="Open Sans Semibold" panose="020B0706030804020204" pitchFamily="34" charset="0"/>
                <a:cs typeface="Open Sans Semibold" panose="020B0706030804020204" pitchFamily="34" charset="0"/>
              </a:rPr>
              <a:t>Improve Portfolio Efficiency</a:t>
            </a:r>
          </a:p>
        </p:txBody>
      </p:sp>
      <p:grpSp>
        <p:nvGrpSpPr>
          <p:cNvPr id="6" name="Group 5"/>
          <p:cNvGrpSpPr/>
          <p:nvPr/>
        </p:nvGrpSpPr>
        <p:grpSpPr>
          <a:xfrm>
            <a:off x="5336949" y="1485860"/>
            <a:ext cx="1560353" cy="1375795"/>
            <a:chOff x="5359366" y="1783525"/>
            <a:chExt cx="1560353" cy="1375795"/>
          </a:xfrm>
        </p:grpSpPr>
        <p:sp>
          <p:nvSpPr>
            <p:cNvPr id="3" name="Hexagon 2"/>
            <p:cNvSpPr/>
            <p:nvPr/>
          </p:nvSpPr>
          <p:spPr>
            <a:xfrm>
              <a:off x="5359366" y="1783525"/>
              <a:ext cx="1560353" cy="1375795"/>
            </a:xfrm>
            <a:prstGeom prst="hexagon">
              <a:avLst/>
            </a:prstGeom>
            <a:solidFill>
              <a:srgbClr val="052441"/>
            </a:solidFill>
            <a:ln w="76200">
              <a:solidFill>
                <a:srgbClr val="E3E5E4"/>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464397" y="2331809"/>
              <a:ext cx="1316624" cy="646331"/>
            </a:xfrm>
            <a:prstGeom prst="rect">
              <a:avLst/>
            </a:prstGeom>
          </p:spPr>
          <p:txBody>
            <a:bodyPr wrap="square">
              <a:spAutoFit/>
            </a:bodyPr>
            <a:lstStyle/>
            <a:p>
              <a:pPr algn="ctr"/>
              <a:r>
                <a:rPr lang="en-GB" sz="1200" b="1" dirty="0">
                  <a:solidFill>
                    <a:schemeClr val="bg1"/>
                  </a:solidFill>
                  <a:latin typeface="Montserrat Semi Bold" panose="00000700000000000000" pitchFamily="50" charset="0"/>
                  <a:ea typeface="Open Sans Semibold" panose="020B0706030804020204" pitchFamily="34" charset="0"/>
                  <a:cs typeface="Open Sans Semibold" panose="020B0706030804020204" pitchFamily="34" charset="0"/>
                </a:rPr>
                <a:t>Compliance with new standards</a:t>
              </a:r>
            </a:p>
          </p:txBody>
        </p:sp>
      </p:grpSp>
      <p:pic>
        <p:nvPicPr>
          <p:cNvPr id="44" name="Picture 43"/>
          <p:cNvPicPr>
            <a:picLocks noChangeAspect="1"/>
          </p:cNvPicPr>
          <p:nvPr/>
        </p:nvPicPr>
        <p:blipFill>
          <a:blip r:embed="rId2" cstate="screen">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890077" y="1595290"/>
            <a:ext cx="454097" cy="454097"/>
          </a:xfrm>
          <a:prstGeom prst="rect">
            <a:avLst/>
          </a:prstGeom>
        </p:spPr>
      </p:pic>
      <p:pic>
        <p:nvPicPr>
          <p:cNvPr id="35" name="Picture 34" descr="A picture containing object&#10;&#10;Description generated with high confidence">
            <a:extLst>
              <a:ext uri="{FF2B5EF4-FFF2-40B4-BE49-F238E27FC236}">
                <a16:creationId xmlns:a16="http://schemas.microsoft.com/office/drawing/2014/main" id="{BAEAADA5-D5D8-4CD4-ACD8-3BB1FEC8D6E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t="9952" b="7724"/>
          <a:stretch/>
        </p:blipFill>
        <p:spPr>
          <a:xfrm>
            <a:off x="213797" y="82496"/>
            <a:ext cx="825288" cy="811516"/>
          </a:xfrm>
          <a:prstGeom prst="rect">
            <a:avLst/>
          </a:prstGeom>
        </p:spPr>
      </p:pic>
      <p:grpSp>
        <p:nvGrpSpPr>
          <p:cNvPr id="42" name="Group 41">
            <a:extLst>
              <a:ext uri="{FF2B5EF4-FFF2-40B4-BE49-F238E27FC236}">
                <a16:creationId xmlns:a16="http://schemas.microsoft.com/office/drawing/2014/main" id="{5F340CCB-7163-4FE8-B997-BA7C7B7EADFF}"/>
              </a:ext>
            </a:extLst>
          </p:cNvPr>
          <p:cNvGrpSpPr/>
          <p:nvPr/>
        </p:nvGrpSpPr>
        <p:grpSpPr>
          <a:xfrm>
            <a:off x="8085221" y="1411226"/>
            <a:ext cx="3657718" cy="1200329"/>
            <a:chOff x="8085221" y="1411226"/>
            <a:chExt cx="3657718" cy="1200329"/>
          </a:xfrm>
        </p:grpSpPr>
        <p:cxnSp>
          <p:nvCxnSpPr>
            <p:cNvPr id="14" name="Straight Connector 13">
              <a:extLst>
                <a:ext uri="{FF2B5EF4-FFF2-40B4-BE49-F238E27FC236}">
                  <a16:creationId xmlns:a16="http://schemas.microsoft.com/office/drawing/2014/main" id="{E8EA36C0-D072-496E-9540-D5D9F0850228}"/>
                </a:ext>
              </a:extLst>
            </p:cNvPr>
            <p:cNvCxnSpPr>
              <a:cxnSpLocks/>
            </p:cNvCxnSpPr>
            <p:nvPr/>
          </p:nvCxnSpPr>
          <p:spPr>
            <a:xfrm flipH="1">
              <a:off x="8085221" y="2097707"/>
              <a:ext cx="914402" cy="489082"/>
            </a:xfrm>
            <a:prstGeom prst="line">
              <a:avLst/>
            </a:prstGeom>
            <a:ln w="31750">
              <a:solidFill>
                <a:srgbClr val="09467D"/>
              </a:solidFill>
              <a:prstDash val="dash"/>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11E1C46-97CA-41DB-8CD4-FADEE0E0475B}"/>
                </a:ext>
              </a:extLst>
            </p:cNvPr>
            <p:cNvSpPr/>
            <p:nvPr/>
          </p:nvSpPr>
          <p:spPr>
            <a:xfrm>
              <a:off x="8807887" y="1411226"/>
              <a:ext cx="2935052" cy="1200329"/>
            </a:xfrm>
            <a:prstGeom prst="roundRect">
              <a:avLst/>
            </a:prstGeom>
            <a:solidFill>
              <a:srgbClr val="09467D"/>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93125D49-E68E-44AF-924B-52E35A22DFC8}"/>
                </a:ext>
              </a:extLst>
            </p:cNvPr>
            <p:cNvSpPr txBox="1"/>
            <p:nvPr/>
          </p:nvSpPr>
          <p:spPr>
            <a:xfrm>
              <a:off x="8928260" y="1527763"/>
              <a:ext cx="2694303" cy="954107"/>
            </a:xfrm>
            <a:prstGeom prst="rect">
              <a:avLst/>
            </a:prstGeom>
            <a:noFill/>
          </p:spPr>
          <p:txBody>
            <a:bodyPr wrap="square" lIns="91440" tIns="45720" rIns="91440" bIns="45720" rtlCol="0" anchor="t">
              <a:spAutoFit/>
            </a:bodyPr>
            <a:lstStyle/>
            <a:p>
              <a:pPr algn="ctr"/>
              <a:r>
                <a:rPr lang="en-GB" sz="1400" b="1" dirty="0">
                  <a:solidFill>
                    <a:schemeClr val="bg1"/>
                  </a:solidFill>
                  <a:latin typeface="Montserrat"/>
                  <a:cs typeface="Montserrat"/>
                </a:rPr>
                <a:t>Waste Management Co: Failed to report quarterly earnings and needed to change systems quickly</a:t>
              </a:r>
              <a:endParaRPr lang="en-GB" sz="1400" b="1" dirty="0">
                <a:solidFill>
                  <a:schemeClr val="bg1"/>
                </a:solidFill>
                <a:latin typeface="Montserrat" panose="02000505000000020004" pitchFamily="2" charset="0"/>
                <a:cs typeface="Montserrat"/>
              </a:endParaRPr>
            </a:p>
          </p:txBody>
        </p:sp>
      </p:grpSp>
      <p:grpSp>
        <p:nvGrpSpPr>
          <p:cNvPr id="43" name="Group 42">
            <a:extLst>
              <a:ext uri="{FF2B5EF4-FFF2-40B4-BE49-F238E27FC236}">
                <a16:creationId xmlns:a16="http://schemas.microsoft.com/office/drawing/2014/main" id="{6871577F-C870-4C1D-AC77-8F901388463E}"/>
              </a:ext>
            </a:extLst>
          </p:cNvPr>
          <p:cNvGrpSpPr/>
          <p:nvPr/>
        </p:nvGrpSpPr>
        <p:grpSpPr>
          <a:xfrm>
            <a:off x="7986822" y="3866670"/>
            <a:ext cx="3756117" cy="760267"/>
            <a:chOff x="7986822" y="3866670"/>
            <a:chExt cx="3756117" cy="760267"/>
          </a:xfrm>
        </p:grpSpPr>
        <p:cxnSp>
          <p:nvCxnSpPr>
            <p:cNvPr id="56" name="Straight Connector 55">
              <a:extLst>
                <a:ext uri="{FF2B5EF4-FFF2-40B4-BE49-F238E27FC236}">
                  <a16:creationId xmlns:a16="http://schemas.microsoft.com/office/drawing/2014/main" id="{994F585F-2ED4-4688-80FB-BF62BE3FC28D}"/>
                </a:ext>
              </a:extLst>
            </p:cNvPr>
            <p:cNvCxnSpPr>
              <a:cxnSpLocks/>
            </p:cNvCxnSpPr>
            <p:nvPr/>
          </p:nvCxnSpPr>
          <p:spPr>
            <a:xfrm flipH="1">
              <a:off x="7986822" y="4257421"/>
              <a:ext cx="1000767" cy="0"/>
            </a:xfrm>
            <a:prstGeom prst="line">
              <a:avLst/>
            </a:prstGeom>
            <a:ln w="31750">
              <a:solidFill>
                <a:srgbClr val="0D6ABF"/>
              </a:solidFill>
              <a:prstDash val="dash"/>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7AE9C291-D473-496C-8C20-0ECE725CF858}"/>
                </a:ext>
              </a:extLst>
            </p:cNvPr>
            <p:cNvSpPr/>
            <p:nvPr/>
          </p:nvSpPr>
          <p:spPr>
            <a:xfrm>
              <a:off x="8807887" y="3866670"/>
              <a:ext cx="2935052" cy="760267"/>
            </a:xfrm>
            <a:prstGeom prst="roundRect">
              <a:avLst/>
            </a:prstGeom>
            <a:solidFill>
              <a:srgbClr val="0D6ABF"/>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8389DD6F-BAA7-4D08-9119-D4EB56A31DB3}"/>
                </a:ext>
              </a:extLst>
            </p:cNvPr>
            <p:cNvSpPr txBox="1"/>
            <p:nvPr/>
          </p:nvSpPr>
          <p:spPr>
            <a:xfrm>
              <a:off x="8807886" y="4084920"/>
              <a:ext cx="2935052" cy="307777"/>
            </a:xfrm>
            <a:prstGeom prst="rect">
              <a:avLst/>
            </a:prstGeom>
            <a:noFill/>
          </p:spPr>
          <p:txBody>
            <a:bodyPr wrap="square" lIns="91440" tIns="45720" rIns="91440" bIns="45720" rtlCol="0" anchor="t">
              <a:spAutoFit/>
            </a:bodyPr>
            <a:lstStyle/>
            <a:p>
              <a:pPr algn="ctr"/>
              <a:r>
                <a:rPr lang="en-GB" sz="1400" b="1" dirty="0">
                  <a:solidFill>
                    <a:schemeClr val="bg1"/>
                  </a:solidFill>
                  <a:latin typeface="Montserrat"/>
                  <a:cs typeface="Montserrat"/>
                </a:rPr>
                <a:t>All 170+ Implementations</a:t>
              </a:r>
            </a:p>
          </p:txBody>
        </p:sp>
      </p:grpSp>
      <p:grpSp>
        <p:nvGrpSpPr>
          <p:cNvPr id="45" name="Group 44">
            <a:extLst>
              <a:ext uri="{FF2B5EF4-FFF2-40B4-BE49-F238E27FC236}">
                <a16:creationId xmlns:a16="http://schemas.microsoft.com/office/drawing/2014/main" id="{2ACD04E2-9641-43A0-A299-EDC3E52F9D61}"/>
              </a:ext>
            </a:extLst>
          </p:cNvPr>
          <p:cNvGrpSpPr/>
          <p:nvPr/>
        </p:nvGrpSpPr>
        <p:grpSpPr>
          <a:xfrm>
            <a:off x="6822731" y="5347449"/>
            <a:ext cx="3799072" cy="1077623"/>
            <a:chOff x="6656043" y="5403011"/>
            <a:chExt cx="3799072" cy="1077623"/>
          </a:xfrm>
        </p:grpSpPr>
        <p:cxnSp>
          <p:nvCxnSpPr>
            <p:cNvPr id="60" name="Straight Connector 59">
              <a:extLst>
                <a:ext uri="{FF2B5EF4-FFF2-40B4-BE49-F238E27FC236}">
                  <a16:creationId xmlns:a16="http://schemas.microsoft.com/office/drawing/2014/main" id="{93E224CA-D195-45FD-A3C2-86DF41A68469}"/>
                </a:ext>
              </a:extLst>
            </p:cNvPr>
            <p:cNvCxnSpPr>
              <a:cxnSpLocks/>
            </p:cNvCxnSpPr>
            <p:nvPr/>
          </p:nvCxnSpPr>
          <p:spPr>
            <a:xfrm flipH="1" flipV="1">
              <a:off x="6656043" y="5541550"/>
              <a:ext cx="777839" cy="338458"/>
            </a:xfrm>
            <a:prstGeom prst="line">
              <a:avLst/>
            </a:prstGeom>
            <a:ln w="31750">
              <a:solidFill>
                <a:srgbClr val="168EA6"/>
              </a:solidFill>
              <a:prstDash val="dash"/>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6C0D53AF-0E75-4F61-B77F-C7893152581E}"/>
                </a:ext>
              </a:extLst>
            </p:cNvPr>
            <p:cNvSpPr/>
            <p:nvPr/>
          </p:nvSpPr>
          <p:spPr>
            <a:xfrm>
              <a:off x="7520063" y="5403011"/>
              <a:ext cx="2935052" cy="1077623"/>
            </a:xfrm>
            <a:prstGeom prst="roundRect">
              <a:avLst/>
            </a:prstGeom>
            <a:solidFill>
              <a:srgbClr val="168EA6"/>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05AFDDC8-A81F-49E0-81E9-8E5CE187722B}"/>
                </a:ext>
              </a:extLst>
            </p:cNvPr>
            <p:cNvSpPr txBox="1"/>
            <p:nvPr/>
          </p:nvSpPr>
          <p:spPr>
            <a:xfrm>
              <a:off x="7560037" y="5491434"/>
              <a:ext cx="2791576" cy="523220"/>
            </a:xfrm>
            <a:prstGeom prst="rect">
              <a:avLst/>
            </a:prstGeom>
            <a:noFill/>
          </p:spPr>
          <p:txBody>
            <a:bodyPr wrap="square" lIns="91440" tIns="45720" rIns="91440" bIns="45720" rtlCol="0" anchor="t">
              <a:spAutoFit/>
            </a:bodyPr>
            <a:lstStyle/>
            <a:p>
              <a:pPr algn="ctr"/>
              <a:r>
                <a:rPr lang="en-GB" sz="1400" b="1" dirty="0">
                  <a:solidFill>
                    <a:schemeClr val="bg1"/>
                  </a:solidFill>
                  <a:latin typeface="Montserrat"/>
                  <a:cs typeface="Montserrat"/>
                </a:rPr>
                <a:t>Large Retailer: Found 400 forklifts...</a:t>
              </a:r>
              <a:endParaRPr lang="en-GB" sz="1400" b="1" dirty="0">
                <a:solidFill>
                  <a:schemeClr val="bg1"/>
                </a:solidFill>
                <a:latin typeface="Montserrat" panose="02000505000000020004" pitchFamily="2" charset="0"/>
                <a:cs typeface="Montserrat"/>
              </a:endParaRPr>
            </a:p>
          </p:txBody>
        </p:sp>
      </p:grpSp>
      <p:grpSp>
        <p:nvGrpSpPr>
          <p:cNvPr id="46" name="Group 45">
            <a:extLst>
              <a:ext uri="{FF2B5EF4-FFF2-40B4-BE49-F238E27FC236}">
                <a16:creationId xmlns:a16="http://schemas.microsoft.com/office/drawing/2014/main" id="{F31F3AB2-86AB-4E11-92CA-F5F332F0EF64}"/>
              </a:ext>
            </a:extLst>
          </p:cNvPr>
          <p:cNvGrpSpPr/>
          <p:nvPr/>
        </p:nvGrpSpPr>
        <p:grpSpPr>
          <a:xfrm>
            <a:off x="445340" y="4792440"/>
            <a:ext cx="3595504" cy="1200329"/>
            <a:chOff x="445340" y="4792440"/>
            <a:chExt cx="3595504" cy="1200329"/>
          </a:xfrm>
        </p:grpSpPr>
        <p:cxnSp>
          <p:nvCxnSpPr>
            <p:cNvPr id="68" name="Straight Connector 67">
              <a:extLst>
                <a:ext uri="{FF2B5EF4-FFF2-40B4-BE49-F238E27FC236}">
                  <a16:creationId xmlns:a16="http://schemas.microsoft.com/office/drawing/2014/main" id="{A6303199-5E2F-4F52-970A-7105FE73B9D0}"/>
                </a:ext>
              </a:extLst>
            </p:cNvPr>
            <p:cNvCxnSpPr>
              <a:cxnSpLocks/>
            </p:cNvCxnSpPr>
            <p:nvPr/>
          </p:nvCxnSpPr>
          <p:spPr>
            <a:xfrm flipV="1">
              <a:off x="3122818" y="4836267"/>
              <a:ext cx="918026" cy="657155"/>
            </a:xfrm>
            <a:prstGeom prst="line">
              <a:avLst/>
            </a:prstGeom>
            <a:ln w="31750">
              <a:solidFill>
                <a:srgbClr val="05BBA5"/>
              </a:solidFill>
              <a:prstDash val="dash"/>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F5926C71-7BE7-4064-B0B5-960256121D3C}"/>
                </a:ext>
              </a:extLst>
            </p:cNvPr>
            <p:cNvSpPr/>
            <p:nvPr/>
          </p:nvSpPr>
          <p:spPr>
            <a:xfrm>
              <a:off x="445340" y="4792440"/>
              <a:ext cx="2935052" cy="1200329"/>
            </a:xfrm>
            <a:prstGeom prst="roundRect">
              <a:avLst/>
            </a:prstGeom>
            <a:solidFill>
              <a:srgbClr val="05BBA5"/>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7CA45F9F-097B-47A5-A93E-7341B000B852}"/>
                </a:ext>
              </a:extLst>
            </p:cNvPr>
            <p:cNvSpPr txBox="1"/>
            <p:nvPr/>
          </p:nvSpPr>
          <p:spPr>
            <a:xfrm>
              <a:off x="570441" y="4935645"/>
              <a:ext cx="2641087" cy="738664"/>
            </a:xfrm>
            <a:prstGeom prst="rect">
              <a:avLst/>
            </a:prstGeom>
            <a:noFill/>
          </p:spPr>
          <p:txBody>
            <a:bodyPr wrap="square" rtlCol="0">
              <a:spAutoFit/>
            </a:bodyPr>
            <a:lstStyle/>
            <a:p>
              <a:pPr algn="ctr"/>
              <a:r>
                <a:rPr lang="en-US" sz="1400" b="1" dirty="0">
                  <a:solidFill>
                    <a:schemeClr val="bg1"/>
                  </a:solidFill>
                  <a:latin typeface="Montserrat" panose="02000505000000020004" pitchFamily="2" charset="0"/>
                </a:rPr>
                <a:t>ASX Top 50: 40 x 3 year leases with one lessor running for 7 years </a:t>
              </a:r>
            </a:p>
          </p:txBody>
        </p:sp>
      </p:grpSp>
      <p:grpSp>
        <p:nvGrpSpPr>
          <p:cNvPr id="47" name="Group 46">
            <a:extLst>
              <a:ext uri="{FF2B5EF4-FFF2-40B4-BE49-F238E27FC236}">
                <a16:creationId xmlns:a16="http://schemas.microsoft.com/office/drawing/2014/main" id="{34C87DA4-0B68-4D75-9D12-C6A6DEF66828}"/>
              </a:ext>
            </a:extLst>
          </p:cNvPr>
          <p:cNvGrpSpPr/>
          <p:nvPr/>
        </p:nvGrpSpPr>
        <p:grpSpPr>
          <a:xfrm>
            <a:off x="445341" y="1388778"/>
            <a:ext cx="3792936" cy="1266882"/>
            <a:chOff x="445341" y="1388778"/>
            <a:chExt cx="3792936" cy="1266882"/>
          </a:xfrm>
        </p:grpSpPr>
        <p:cxnSp>
          <p:nvCxnSpPr>
            <p:cNvPr id="74" name="Straight Connector 73">
              <a:extLst>
                <a:ext uri="{FF2B5EF4-FFF2-40B4-BE49-F238E27FC236}">
                  <a16:creationId xmlns:a16="http://schemas.microsoft.com/office/drawing/2014/main" id="{E2F52A5D-1C17-4AD2-BB9F-D5C549F087AC}"/>
                </a:ext>
              </a:extLst>
            </p:cNvPr>
            <p:cNvCxnSpPr>
              <a:cxnSpLocks/>
            </p:cNvCxnSpPr>
            <p:nvPr/>
          </p:nvCxnSpPr>
          <p:spPr>
            <a:xfrm>
              <a:off x="3086722" y="2042339"/>
              <a:ext cx="1151555" cy="613321"/>
            </a:xfrm>
            <a:prstGeom prst="line">
              <a:avLst/>
            </a:prstGeom>
            <a:ln w="31750">
              <a:solidFill>
                <a:srgbClr val="33CB81"/>
              </a:solidFill>
              <a:prstDash val="dash"/>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A16C4C4B-07E9-49BE-B66B-160136BD72E0}"/>
                </a:ext>
              </a:extLst>
            </p:cNvPr>
            <p:cNvSpPr/>
            <p:nvPr/>
          </p:nvSpPr>
          <p:spPr>
            <a:xfrm>
              <a:off x="445341" y="1388778"/>
              <a:ext cx="2935052" cy="1200329"/>
            </a:xfrm>
            <a:prstGeom prst="roundRect">
              <a:avLst/>
            </a:prstGeom>
            <a:solidFill>
              <a:srgbClr val="F3951B"/>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7B5F17BC-5CC2-4485-B861-ABCC6DB65D44}"/>
                </a:ext>
              </a:extLst>
            </p:cNvPr>
            <p:cNvSpPr txBox="1"/>
            <p:nvPr/>
          </p:nvSpPr>
          <p:spPr>
            <a:xfrm>
              <a:off x="497150" y="1527210"/>
              <a:ext cx="2859988" cy="954107"/>
            </a:xfrm>
            <a:prstGeom prst="rect">
              <a:avLst/>
            </a:prstGeom>
            <a:solidFill>
              <a:srgbClr val="F3951B"/>
            </a:solidFill>
          </p:spPr>
          <p:txBody>
            <a:bodyPr wrap="square" rtlCol="0">
              <a:spAutoFit/>
            </a:bodyPr>
            <a:lstStyle/>
            <a:p>
              <a:pPr algn="ctr"/>
              <a:r>
                <a:rPr lang="en-US" sz="1400" dirty="0">
                  <a:solidFill>
                    <a:schemeClr val="bg1"/>
                  </a:solidFill>
                  <a:latin typeface="Montserrat" panose="02000505000000020004" pitchFamily="2" charset="0"/>
                </a:rPr>
                <a:t>Large </a:t>
              </a:r>
              <a:r>
                <a:rPr lang="en-US" sz="1400" b="1" dirty="0">
                  <a:solidFill>
                    <a:schemeClr val="bg1"/>
                  </a:solidFill>
                  <a:latin typeface="Montserrat" panose="02000505000000020004" pitchFamily="2" charset="0"/>
                </a:rPr>
                <a:t>retailer</a:t>
              </a:r>
              <a:r>
                <a:rPr lang="en-US" sz="1400" dirty="0">
                  <a:solidFill>
                    <a:schemeClr val="bg1"/>
                  </a:solidFill>
                  <a:latin typeface="Montserrat" panose="02000505000000020004" pitchFamily="2" charset="0"/>
                </a:rPr>
                <a:t>: 5-year lease on a truck entering 15</a:t>
              </a:r>
              <a:r>
                <a:rPr lang="en-US" sz="1400" baseline="30000" dirty="0">
                  <a:solidFill>
                    <a:schemeClr val="bg1"/>
                  </a:solidFill>
                  <a:latin typeface="Montserrat" panose="02000505000000020004" pitchFamily="2" charset="0"/>
                </a:rPr>
                <a:t>th</a:t>
              </a:r>
              <a:r>
                <a:rPr lang="en-US" sz="1400" dirty="0">
                  <a:solidFill>
                    <a:schemeClr val="bg1"/>
                  </a:solidFill>
                  <a:latin typeface="Montserrat" panose="02000505000000020004" pitchFamily="2" charset="0"/>
                </a:rPr>
                <a:t> year, still paying full rental …… and truck was sold 5 years prior !!! </a:t>
              </a:r>
            </a:p>
          </p:txBody>
        </p:sp>
      </p:grpSp>
      <p:grpSp>
        <p:nvGrpSpPr>
          <p:cNvPr id="36" name="Group 35">
            <a:extLst>
              <a:ext uri="{FF2B5EF4-FFF2-40B4-BE49-F238E27FC236}">
                <a16:creationId xmlns:a16="http://schemas.microsoft.com/office/drawing/2014/main" id="{CF561975-42FF-4DDB-81A9-9E127FE39A01}"/>
              </a:ext>
            </a:extLst>
          </p:cNvPr>
          <p:cNvGrpSpPr/>
          <p:nvPr/>
        </p:nvGrpSpPr>
        <p:grpSpPr>
          <a:xfrm>
            <a:off x="6800859" y="3786754"/>
            <a:ext cx="1560353" cy="1375795"/>
            <a:chOff x="6800859" y="3786754"/>
            <a:chExt cx="1560353" cy="1375795"/>
          </a:xfrm>
        </p:grpSpPr>
        <p:grpSp>
          <p:nvGrpSpPr>
            <p:cNvPr id="8" name="Group 7"/>
            <p:cNvGrpSpPr/>
            <p:nvPr/>
          </p:nvGrpSpPr>
          <p:grpSpPr>
            <a:xfrm>
              <a:off x="6800859" y="3786754"/>
              <a:ext cx="1560353" cy="1375795"/>
              <a:chOff x="6721088" y="4093745"/>
              <a:chExt cx="1560353" cy="1375795"/>
            </a:xfrm>
          </p:grpSpPr>
          <p:sp>
            <p:nvSpPr>
              <p:cNvPr id="50" name="Hexagon 49"/>
              <p:cNvSpPr/>
              <p:nvPr/>
            </p:nvSpPr>
            <p:spPr>
              <a:xfrm>
                <a:off x="6721088" y="4093745"/>
                <a:ext cx="1560353" cy="1375795"/>
              </a:xfrm>
              <a:prstGeom prst="hexagon">
                <a:avLst/>
              </a:prstGeom>
              <a:solidFill>
                <a:srgbClr val="0D6ABF"/>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6765905" y="4694681"/>
                <a:ext cx="1479144" cy="646331"/>
              </a:xfrm>
              <a:prstGeom prst="rect">
                <a:avLst/>
              </a:prstGeom>
            </p:spPr>
            <p:txBody>
              <a:bodyPr wrap="square">
                <a:spAutoFit/>
              </a:bodyPr>
              <a:lstStyle/>
              <a:p>
                <a:pPr algn="ctr"/>
                <a:r>
                  <a:rPr lang="en-GB" sz="1200" b="1" dirty="0">
                    <a:solidFill>
                      <a:schemeClr val="bg1"/>
                    </a:solidFill>
                    <a:latin typeface="Montserrat Semi Bold" panose="00000700000000000000" pitchFamily="50" charset="0"/>
                    <a:ea typeface="Open Sans Semibold" panose="020B0706030804020204" pitchFamily="34" charset="0"/>
                    <a:cs typeface="Open Sans Semibold" panose="020B0706030804020204" pitchFamily="34" charset="0"/>
                  </a:rPr>
                  <a:t>Identify Data/System Gaps</a:t>
                </a:r>
              </a:p>
            </p:txBody>
          </p:sp>
        </p:grpSp>
        <p:pic>
          <p:nvPicPr>
            <p:cNvPr id="65" name="Picture 64"/>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7371916" y="3920497"/>
              <a:ext cx="402125" cy="402125"/>
            </a:xfrm>
            <a:prstGeom prst="rect">
              <a:avLst/>
            </a:prstGeom>
          </p:spPr>
        </p:pic>
      </p:grpSp>
      <p:grpSp>
        <p:nvGrpSpPr>
          <p:cNvPr id="37" name="Group 36">
            <a:extLst>
              <a:ext uri="{FF2B5EF4-FFF2-40B4-BE49-F238E27FC236}">
                <a16:creationId xmlns:a16="http://schemas.microsoft.com/office/drawing/2014/main" id="{2A3E85BA-1356-432B-9074-4F0395326BDE}"/>
              </a:ext>
            </a:extLst>
          </p:cNvPr>
          <p:cNvGrpSpPr/>
          <p:nvPr/>
        </p:nvGrpSpPr>
        <p:grpSpPr>
          <a:xfrm>
            <a:off x="5347799" y="4509137"/>
            <a:ext cx="1560353" cy="1375795"/>
            <a:chOff x="5347799" y="4509137"/>
            <a:chExt cx="1560353" cy="1375795"/>
          </a:xfrm>
        </p:grpSpPr>
        <p:grpSp>
          <p:nvGrpSpPr>
            <p:cNvPr id="9" name="Group 8"/>
            <p:cNvGrpSpPr/>
            <p:nvPr/>
          </p:nvGrpSpPr>
          <p:grpSpPr>
            <a:xfrm>
              <a:off x="5347799" y="4509137"/>
              <a:ext cx="1560353" cy="1375795"/>
              <a:chOff x="5359365" y="4873645"/>
              <a:chExt cx="1560353" cy="1375795"/>
            </a:xfrm>
          </p:grpSpPr>
          <p:sp>
            <p:nvSpPr>
              <p:cNvPr id="51" name="Hexagon 50"/>
              <p:cNvSpPr/>
              <p:nvPr/>
            </p:nvSpPr>
            <p:spPr>
              <a:xfrm>
                <a:off x="5359365" y="4873645"/>
                <a:ext cx="1560353" cy="1375795"/>
              </a:xfrm>
              <a:prstGeom prst="hexagon">
                <a:avLst/>
              </a:prstGeom>
              <a:solidFill>
                <a:srgbClr val="168EA6"/>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5533997" y="5426712"/>
                <a:ext cx="1193101" cy="646331"/>
              </a:xfrm>
              <a:prstGeom prst="rect">
                <a:avLst/>
              </a:prstGeom>
            </p:spPr>
            <p:txBody>
              <a:bodyPr wrap="square">
                <a:spAutoFit/>
              </a:bodyPr>
              <a:lstStyle/>
              <a:p>
                <a:pPr algn="ctr"/>
                <a:r>
                  <a:rPr lang="en-GB" sz="1200" b="1" dirty="0">
                    <a:solidFill>
                      <a:schemeClr val="bg1"/>
                    </a:solidFill>
                    <a:latin typeface="Montserrat Semi Bold" panose="00000700000000000000" pitchFamily="50" charset="0"/>
                    <a:ea typeface="Open Sans Semibold" panose="020B0706030804020204" pitchFamily="34" charset="0"/>
                    <a:cs typeface="Open Sans Semibold" panose="020B0706030804020204" pitchFamily="34" charset="0"/>
                  </a:rPr>
                  <a:t>Increased Portfolio Visibility</a:t>
                </a:r>
              </a:p>
            </p:txBody>
          </p:sp>
        </p:grpSp>
        <p:pic>
          <p:nvPicPr>
            <p:cNvPr id="67" name="Picture 66"/>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5902027" y="4637530"/>
              <a:ext cx="430561" cy="430561"/>
            </a:xfrm>
            <a:prstGeom prst="rect">
              <a:avLst/>
            </a:prstGeom>
          </p:spPr>
        </p:pic>
      </p:grpSp>
      <p:grpSp>
        <p:nvGrpSpPr>
          <p:cNvPr id="38" name="Group 37">
            <a:extLst>
              <a:ext uri="{FF2B5EF4-FFF2-40B4-BE49-F238E27FC236}">
                <a16:creationId xmlns:a16="http://schemas.microsoft.com/office/drawing/2014/main" id="{1E9A0D09-569E-4D43-869E-B428E9F500BE}"/>
              </a:ext>
            </a:extLst>
          </p:cNvPr>
          <p:cNvGrpSpPr/>
          <p:nvPr/>
        </p:nvGrpSpPr>
        <p:grpSpPr>
          <a:xfrm>
            <a:off x="3897794" y="3786755"/>
            <a:ext cx="1560353" cy="1375795"/>
            <a:chOff x="3897794" y="3786755"/>
            <a:chExt cx="1560353" cy="1375795"/>
          </a:xfrm>
        </p:grpSpPr>
        <p:grpSp>
          <p:nvGrpSpPr>
            <p:cNvPr id="11" name="Group 10"/>
            <p:cNvGrpSpPr/>
            <p:nvPr/>
          </p:nvGrpSpPr>
          <p:grpSpPr>
            <a:xfrm>
              <a:off x="3897794" y="3786755"/>
              <a:ext cx="1560353" cy="1375795"/>
              <a:chOff x="4004248" y="4139220"/>
              <a:chExt cx="1560353" cy="1375795"/>
            </a:xfrm>
          </p:grpSpPr>
          <p:sp>
            <p:nvSpPr>
              <p:cNvPr id="52" name="Hexagon 51"/>
              <p:cNvSpPr/>
              <p:nvPr/>
            </p:nvSpPr>
            <p:spPr>
              <a:xfrm>
                <a:off x="4004248" y="4139220"/>
                <a:ext cx="1560353" cy="1375795"/>
              </a:xfrm>
              <a:prstGeom prst="hexagon">
                <a:avLst/>
              </a:prstGeom>
              <a:solidFill>
                <a:srgbClr val="05BBA5"/>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4081722" y="4660857"/>
                <a:ext cx="1417348" cy="646331"/>
              </a:xfrm>
              <a:prstGeom prst="rect">
                <a:avLst/>
              </a:prstGeom>
            </p:spPr>
            <p:txBody>
              <a:bodyPr wrap="square">
                <a:spAutoFit/>
              </a:bodyPr>
              <a:lstStyle/>
              <a:p>
                <a:pPr algn="ctr"/>
                <a:r>
                  <a:rPr lang="en-GB" sz="1200" b="1" dirty="0">
                    <a:solidFill>
                      <a:schemeClr val="bg1"/>
                    </a:solidFill>
                    <a:latin typeface="Montserrat Semi Bold" panose="00000700000000000000" pitchFamily="50" charset="0"/>
                    <a:ea typeface="Open Sans Semibold" panose="020B0706030804020204" pitchFamily="34" charset="0"/>
                    <a:cs typeface="Open Sans Semibold" panose="020B0706030804020204" pitchFamily="34" charset="0"/>
                  </a:rPr>
                  <a:t>Pro-active Lease Management</a:t>
                </a:r>
              </a:p>
            </p:txBody>
          </p:sp>
        </p:grpSp>
        <p:pic>
          <p:nvPicPr>
            <p:cNvPr id="21" name="Picture 20"/>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4463873" y="3893830"/>
              <a:ext cx="400617" cy="400617"/>
            </a:xfrm>
            <a:prstGeom prst="rect">
              <a:avLst/>
            </a:prstGeom>
          </p:spPr>
        </p:pic>
      </p:grpSp>
      <p:grpSp>
        <p:nvGrpSpPr>
          <p:cNvPr id="39" name="Group 38">
            <a:extLst>
              <a:ext uri="{FF2B5EF4-FFF2-40B4-BE49-F238E27FC236}">
                <a16:creationId xmlns:a16="http://schemas.microsoft.com/office/drawing/2014/main" id="{45221F62-C08A-4D98-B51E-6D3607774540}"/>
              </a:ext>
            </a:extLst>
          </p:cNvPr>
          <p:cNvGrpSpPr/>
          <p:nvPr/>
        </p:nvGrpSpPr>
        <p:grpSpPr>
          <a:xfrm>
            <a:off x="3910266" y="2218996"/>
            <a:ext cx="1560353" cy="1375795"/>
            <a:chOff x="3910266" y="2218996"/>
            <a:chExt cx="1560353" cy="1375795"/>
          </a:xfrm>
          <a:solidFill>
            <a:srgbClr val="F3951B"/>
          </a:solidFill>
        </p:grpSpPr>
        <p:grpSp>
          <p:nvGrpSpPr>
            <p:cNvPr id="12" name="Group 11"/>
            <p:cNvGrpSpPr/>
            <p:nvPr/>
          </p:nvGrpSpPr>
          <p:grpSpPr>
            <a:xfrm>
              <a:off x="3910266" y="2218996"/>
              <a:ext cx="1560353" cy="1375795"/>
              <a:chOff x="4006353" y="2547623"/>
              <a:chExt cx="1560353" cy="1375795"/>
            </a:xfrm>
            <a:grpFill/>
          </p:grpSpPr>
          <p:sp>
            <p:nvSpPr>
              <p:cNvPr id="53" name="Hexagon 52"/>
              <p:cNvSpPr/>
              <p:nvPr/>
            </p:nvSpPr>
            <p:spPr>
              <a:xfrm>
                <a:off x="4006353" y="2547623"/>
                <a:ext cx="1560353" cy="1375795"/>
              </a:xfrm>
              <a:prstGeom prst="hexagon">
                <a:avLst/>
              </a:prstGeom>
              <a:grp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34364" y="3090426"/>
                <a:ext cx="865559" cy="646331"/>
              </a:xfrm>
              <a:prstGeom prst="rect">
                <a:avLst/>
              </a:prstGeom>
              <a:grpFill/>
            </p:spPr>
            <p:txBody>
              <a:bodyPr wrap="square" rtlCol="0">
                <a:spAutoFit/>
              </a:bodyPr>
              <a:lstStyle/>
              <a:p>
                <a:pPr algn="ctr"/>
                <a:r>
                  <a:rPr lang="en-GB" sz="1200" b="1" dirty="0">
                    <a:solidFill>
                      <a:schemeClr val="bg1"/>
                    </a:solidFill>
                    <a:latin typeface="Montserrat Semi Bold" panose="00000700000000000000" pitchFamily="50" charset="0"/>
                  </a:rPr>
                  <a:t>Drive Portfolio Savings</a:t>
                </a:r>
              </a:p>
            </p:txBody>
          </p:sp>
        </p:grpSp>
        <p:pic>
          <p:nvPicPr>
            <p:cNvPr id="71" name="Picture 70"/>
            <p:cNvPicPr>
              <a:picLocks noChangeAspect="1"/>
            </p:cNvPicPr>
            <p:nvPr/>
          </p:nvPicPr>
          <p:blipFill>
            <a:blip r:embed="rId11" cstate="screen">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4475807" y="2324965"/>
              <a:ext cx="414867" cy="414867"/>
            </a:xfrm>
            <a:prstGeom prst="rect">
              <a:avLst/>
            </a:prstGeom>
            <a:grpFill/>
          </p:spPr>
        </p:pic>
      </p:grpSp>
      <p:grpSp>
        <p:nvGrpSpPr>
          <p:cNvPr id="33" name="Group 32">
            <a:extLst>
              <a:ext uri="{FF2B5EF4-FFF2-40B4-BE49-F238E27FC236}">
                <a16:creationId xmlns:a16="http://schemas.microsoft.com/office/drawing/2014/main" id="{BC41A95A-A9B5-4275-BB4C-F9B3E0969169}"/>
              </a:ext>
            </a:extLst>
          </p:cNvPr>
          <p:cNvGrpSpPr/>
          <p:nvPr/>
        </p:nvGrpSpPr>
        <p:grpSpPr>
          <a:xfrm>
            <a:off x="6779861" y="2208243"/>
            <a:ext cx="1560353" cy="1375795"/>
            <a:chOff x="6779861" y="2208243"/>
            <a:chExt cx="1560353" cy="1375795"/>
          </a:xfrm>
        </p:grpSpPr>
        <p:grpSp>
          <p:nvGrpSpPr>
            <p:cNvPr id="7" name="Group 6"/>
            <p:cNvGrpSpPr/>
            <p:nvPr/>
          </p:nvGrpSpPr>
          <p:grpSpPr>
            <a:xfrm>
              <a:off x="6779861" y="2208243"/>
              <a:ext cx="1560353" cy="1375795"/>
              <a:chOff x="6712379" y="2547623"/>
              <a:chExt cx="1560353" cy="1375795"/>
            </a:xfrm>
          </p:grpSpPr>
          <p:sp>
            <p:nvSpPr>
              <p:cNvPr id="49" name="Hexagon 48"/>
              <p:cNvSpPr/>
              <p:nvPr/>
            </p:nvSpPr>
            <p:spPr>
              <a:xfrm>
                <a:off x="6712379" y="2547623"/>
                <a:ext cx="1560353" cy="1375795"/>
              </a:xfrm>
              <a:prstGeom prst="hexagon">
                <a:avLst/>
              </a:prstGeom>
              <a:solidFill>
                <a:srgbClr val="09467D"/>
              </a:solidFill>
              <a:ln w="76200">
                <a:solidFill>
                  <a:srgbClr val="E3E5E4"/>
                </a:solidFill>
              </a:ln>
              <a:effectLst>
                <a:outerShdw blurRad="50800" dist="50800" dir="5400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6919718" y="3212549"/>
                <a:ext cx="1193101" cy="461665"/>
              </a:xfrm>
              <a:prstGeom prst="rect">
                <a:avLst/>
              </a:prstGeom>
            </p:spPr>
            <p:txBody>
              <a:bodyPr wrap="square">
                <a:spAutoFit/>
              </a:bodyPr>
              <a:lstStyle/>
              <a:p>
                <a:pPr algn="ctr"/>
                <a:r>
                  <a:rPr lang="en-GB" sz="1200" b="1" dirty="0">
                    <a:solidFill>
                      <a:schemeClr val="bg1"/>
                    </a:solidFill>
                    <a:latin typeface="Montserrat Semi Bold" panose="00000700000000000000" pitchFamily="50" charset="0"/>
                    <a:ea typeface="Open Sans Semibold" panose="020B0706030804020204" pitchFamily="34" charset="0"/>
                    <a:cs typeface="Open Sans Semibold" panose="020B0706030804020204" pitchFamily="34" charset="0"/>
                  </a:rPr>
                  <a:t>Enhance Processes</a:t>
                </a:r>
              </a:p>
            </p:txBody>
          </p:sp>
        </p:grpSp>
        <p:pic>
          <p:nvPicPr>
            <p:cNvPr id="55" name="Picture 54"/>
            <p:cNvPicPr>
              <a:picLocks noChangeAspect="1"/>
            </p:cNvPicPr>
            <p:nvPr/>
          </p:nvPicPr>
          <p:blipFill>
            <a:blip r:embed="rId13" cstate="screen">
              <a:biLevel thresh="25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tretch>
              <a:fillRect/>
            </a:stretch>
          </p:blipFill>
          <p:spPr>
            <a:xfrm>
              <a:off x="7345117" y="2386791"/>
              <a:ext cx="446386" cy="446386"/>
            </a:xfrm>
            <a:prstGeom prst="rect">
              <a:avLst/>
            </a:prstGeom>
          </p:spPr>
        </p:pic>
      </p:grpSp>
      <p:sp>
        <p:nvSpPr>
          <p:cNvPr id="4" name="TextBox 3">
            <a:extLst>
              <a:ext uri="{FF2B5EF4-FFF2-40B4-BE49-F238E27FC236}">
                <a16:creationId xmlns:a16="http://schemas.microsoft.com/office/drawing/2014/main" id="{22FEC151-E972-4390-8D99-47E3279384F7}"/>
              </a:ext>
            </a:extLst>
          </p:cNvPr>
          <p:cNvSpPr txBox="1"/>
          <p:nvPr/>
        </p:nvSpPr>
        <p:spPr>
          <a:xfrm>
            <a:off x="265913" y="260480"/>
            <a:ext cx="9824759" cy="646331"/>
          </a:xfrm>
          <a:prstGeom prst="rect">
            <a:avLst/>
          </a:prstGeom>
          <a:noFill/>
        </p:spPr>
        <p:txBody>
          <a:bodyPr wrap="square" lIns="91440" tIns="45720" rIns="91440" bIns="45720" rtlCol="0" anchor="t">
            <a:spAutoFit/>
          </a:bodyPr>
          <a:lstStyle/>
          <a:p>
            <a:r>
              <a:rPr lang="en-US" sz="3600" b="1" dirty="0">
                <a:solidFill>
                  <a:srgbClr val="222266"/>
                </a:solidFill>
                <a:latin typeface="Source Sans Pro Black"/>
                <a:ea typeface="Source Sans Pro Black"/>
              </a:rPr>
              <a:t>Client Experiences - War stories</a:t>
            </a:r>
            <a:endParaRPr lang="en-US" sz="3600" b="1" dirty="0">
              <a:solidFill>
                <a:srgbClr val="222266"/>
              </a:solidFill>
              <a:latin typeface="Source Sans Pro Black" panose="020B0503030403020204" pitchFamily="34" charset="0"/>
              <a:ea typeface="Source Sans Pro Black" panose="020B0503030403020204" pitchFamily="34" charset="0"/>
            </a:endParaRPr>
          </a:p>
        </p:txBody>
      </p:sp>
      <p:sp>
        <p:nvSpPr>
          <p:cNvPr id="15" name="Rectangle 14">
            <a:extLst>
              <a:ext uri="{FF2B5EF4-FFF2-40B4-BE49-F238E27FC236}">
                <a16:creationId xmlns:a16="http://schemas.microsoft.com/office/drawing/2014/main" id="{AABCA2E7-6CB3-4E1B-A89E-32F62B8721AB}"/>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Tree>
    <p:extLst>
      <p:ext uri="{BB962C8B-B14F-4D97-AF65-F5344CB8AC3E}">
        <p14:creationId xmlns:p14="http://schemas.microsoft.com/office/powerpoint/2010/main" val="9916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par>
                                <p:cTn id="11" presetID="14" presetClass="entr" presetSubtype="1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par>
                                <p:cTn id="20" presetID="14"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par>
                                <p:cTn id="23" presetID="14" presetClass="entr" presetSubtype="1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randombar(horizontal)">
                                      <p:cBhvr>
                                        <p:cTn id="25" dur="500"/>
                                        <p:tgtEl>
                                          <p:spTgt spid="45"/>
                                        </p:tgtEl>
                                      </p:cBhvr>
                                    </p:animEffect>
                                  </p:childTnLst>
                                </p:cTn>
                              </p:par>
                              <p:par>
                                <p:cTn id="26" presetID="14" presetClass="entr" presetSubtype="1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par>
                                <p:cTn id="29" presetID="14" presetClass="entr" presetSubtype="1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par>
                                <p:cTn id="32" presetID="14" presetClass="entr" presetSubtype="1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randombar(horizontal)">
                                      <p:cBhvr>
                                        <p:cTn id="34" dur="500"/>
                                        <p:tgtEl>
                                          <p:spTgt spid="39"/>
                                        </p:tgtEl>
                                      </p:cBhvr>
                                    </p:animEffect>
                                  </p:childTnLst>
                                </p:cTn>
                              </p:par>
                              <p:par>
                                <p:cTn id="35" presetID="14" presetClass="entr" presetSubtype="1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randombar(horizontal)">
                                      <p:cBhvr>
                                        <p:cTn id="37" dur="500"/>
                                        <p:tgtEl>
                                          <p:spTgt spid="4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par>
                                <p:cTn id="44" presetID="14" presetClass="entr" presetSubtype="1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randombar(horizontal)">
                                      <p:cBhvr>
                                        <p:cTn id="46" dur="500"/>
                                        <p:tgtEl>
                                          <p:spTgt spid="4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An ‘Interesting’ 12 months…</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1126536"/>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2" name="Rectangle 1">
            <a:extLst>
              <a:ext uri="{FF2B5EF4-FFF2-40B4-BE49-F238E27FC236}">
                <a16:creationId xmlns:a16="http://schemas.microsoft.com/office/drawing/2014/main" id="{F58969ED-1533-4CED-A187-3AA45D48B64C}"/>
              </a:ext>
            </a:extLst>
          </p:cNvPr>
          <p:cNvSpPr/>
          <p:nvPr/>
        </p:nvSpPr>
        <p:spPr>
          <a:xfrm>
            <a:off x="1632472" y="1418261"/>
            <a:ext cx="10133542" cy="4678204"/>
          </a:xfrm>
          <a:prstGeom prst="rect">
            <a:avLst/>
          </a:prstGeom>
        </p:spPr>
        <p:txBody>
          <a:bodyPr wrap="square">
            <a:spAutoFit/>
          </a:bodyPr>
          <a:lstStyle/>
          <a:p>
            <a:pPr marL="285750" indent="-285750" fontAlgn="base">
              <a:spcAft>
                <a:spcPts val="1200"/>
              </a:spcAft>
              <a:buClr>
                <a:srgbClr val="F4951B"/>
              </a:buClr>
              <a:buFont typeface="Wingdings" panose="05000000000000000000" pitchFamily="2" charset="2"/>
              <a:buChar char="§"/>
            </a:pPr>
            <a:r>
              <a:rPr lang="en-US" sz="2000" dirty="0">
                <a:latin typeface="Source Sans Pro" panose="020B0503030403020204" pitchFamily="34" charset="0"/>
                <a:ea typeface="Source Sans Pro" panose="020B0503030403020204" pitchFamily="34" charset="0"/>
              </a:rPr>
              <a:t>2019 saw the biggest change in leasing for three decades due to the transition to IFRS 16 and $32 trillion of assets coming onto corporate balance sheets. A large portion of corporates have underestimated the impact the changes have had.</a:t>
            </a:r>
          </a:p>
          <a:p>
            <a:pPr marL="285750" indent="-285750" fontAlgn="base">
              <a:spcAft>
                <a:spcPts val="1200"/>
              </a:spcAft>
              <a:buClr>
                <a:srgbClr val="F4951B"/>
              </a:buClr>
              <a:buFont typeface="Wingdings" panose="05000000000000000000" pitchFamily="2" charset="2"/>
              <a:buChar char="§"/>
            </a:pPr>
            <a:r>
              <a:rPr lang="en-US" sz="2000" dirty="0">
                <a:latin typeface="Source Sans Pro" panose="020B0503030403020204" pitchFamily="34" charset="0"/>
                <a:ea typeface="Source Sans Pro" panose="020B0503030403020204" pitchFamily="34" charset="0"/>
              </a:rPr>
              <a:t>The advent of COVID has magnified this effect in several ways:</a:t>
            </a:r>
          </a:p>
          <a:p>
            <a:pPr marL="800100" lvl="1" indent="-342900" fontAlgn="base">
              <a:spcAft>
                <a:spcPts val="1200"/>
              </a:spcAft>
              <a:buClr>
                <a:srgbClr val="F4951B"/>
              </a:buClr>
              <a:buFont typeface="Wingdings" panose="05000000000000000000" pitchFamily="2" charset="2"/>
              <a:buChar char="ü"/>
            </a:pPr>
            <a:r>
              <a:rPr lang="en-US" sz="2000" dirty="0">
                <a:latin typeface="Source Sans Pro" panose="020B0503030403020204" pitchFamily="34" charset="0"/>
                <a:ea typeface="Source Sans Pro" panose="020B0503030403020204" pitchFamily="34" charset="0"/>
              </a:rPr>
              <a:t>The pending mid-term changes / modifications to leases is a complex area of the new standard which will require specialist advice. This webinar will outline the IFRS 16 impact of the COVID-19 exemption. </a:t>
            </a:r>
          </a:p>
          <a:p>
            <a:pPr marL="800100" lvl="1" indent="-342900" fontAlgn="base">
              <a:spcAft>
                <a:spcPts val="1200"/>
              </a:spcAft>
              <a:buClr>
                <a:srgbClr val="F4951B"/>
              </a:buClr>
              <a:buFont typeface="Wingdings" panose="05000000000000000000" pitchFamily="2" charset="2"/>
              <a:buChar char="ü"/>
            </a:pPr>
            <a:r>
              <a:rPr lang="en-US" sz="2000" dirty="0">
                <a:latin typeface="Source Sans Pro" panose="020B0503030403020204" pitchFamily="34" charset="0"/>
                <a:ea typeface="Source Sans Pro" panose="020B0503030403020204" pitchFamily="34" charset="0"/>
              </a:rPr>
              <a:t>A greater focus on the requirements for liquidity and decisions that are now being made for CAPEX programs, and potential alternative funding options. </a:t>
            </a:r>
          </a:p>
          <a:p>
            <a:pPr marL="285750" indent="-285750" fontAlgn="base">
              <a:spcAft>
                <a:spcPts val="1200"/>
              </a:spcAft>
              <a:buClr>
                <a:srgbClr val="F4951B"/>
              </a:buClr>
              <a:buFont typeface="Wingdings" panose="05000000000000000000" pitchFamily="2" charset="2"/>
              <a:buChar char="§"/>
            </a:pPr>
            <a:r>
              <a:rPr lang="en-US" sz="2000" dirty="0">
                <a:latin typeface="Source Sans Pro" panose="020B0503030403020204" pitchFamily="34" charset="0"/>
                <a:ea typeface="Source Sans Pro" panose="020B0503030403020204" pitchFamily="34" charset="0"/>
              </a:rPr>
              <a:t>With the move towards leasing as a cashflow management and funding diversification tool, what considerations should be given to compliance and control and what potential cost savings are available?</a:t>
            </a:r>
            <a:br>
              <a:rPr lang="en-US" dirty="0">
                <a:solidFill>
                  <a:srgbClr val="320D63"/>
                </a:solidFill>
                <a:latin typeface="inherit"/>
              </a:rPr>
            </a:br>
            <a:endParaRPr lang="en-US" b="0" i="0" dirty="0">
              <a:solidFill>
                <a:srgbClr val="320D63"/>
              </a:solidFill>
              <a:effectLst/>
              <a:latin typeface="inherit"/>
            </a:endParaRPr>
          </a:p>
        </p:txBody>
      </p:sp>
      <p:sp>
        <p:nvSpPr>
          <p:cNvPr id="10" name="Oval 9">
            <a:extLst>
              <a:ext uri="{FF2B5EF4-FFF2-40B4-BE49-F238E27FC236}">
                <a16:creationId xmlns:a16="http://schemas.microsoft.com/office/drawing/2014/main" id="{798246AF-135B-4050-933C-5910955E15BD}"/>
              </a:ext>
            </a:extLst>
          </p:cNvPr>
          <p:cNvSpPr/>
          <p:nvPr/>
        </p:nvSpPr>
        <p:spPr>
          <a:xfrm>
            <a:off x="648501" y="2594605"/>
            <a:ext cx="679739" cy="679739"/>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D4EC9D7-5276-4172-BF39-4AAE8AE6354B}"/>
              </a:ext>
            </a:extLst>
          </p:cNvPr>
          <p:cNvSpPr/>
          <p:nvPr/>
        </p:nvSpPr>
        <p:spPr>
          <a:xfrm>
            <a:off x="623834" y="4917153"/>
            <a:ext cx="679739" cy="679739"/>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1BDB769-CF8E-4089-8B20-A8F23193C2EB}"/>
              </a:ext>
            </a:extLst>
          </p:cNvPr>
          <p:cNvSpPr/>
          <p:nvPr/>
        </p:nvSpPr>
        <p:spPr>
          <a:xfrm>
            <a:off x="648501" y="1520221"/>
            <a:ext cx="679739" cy="679739"/>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177846A-A9C2-4EC6-8903-DDBED317CB3C}"/>
              </a:ext>
            </a:extLst>
          </p:cNvPr>
          <p:cNvPicPr>
            <a:picLocks noChangeAspect="1"/>
          </p:cNvPicPr>
          <p:nvPr/>
        </p:nvPicPr>
        <p:blipFill>
          <a:blip r:embed="rId2" cstate="screen">
            <a:biLevel thresh="2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93925" y="1666955"/>
            <a:ext cx="388889" cy="388889"/>
          </a:xfrm>
          <a:prstGeom prst="rect">
            <a:avLst/>
          </a:prstGeom>
        </p:spPr>
      </p:pic>
      <p:pic>
        <p:nvPicPr>
          <p:cNvPr id="16" name="Picture 15">
            <a:extLst>
              <a:ext uri="{FF2B5EF4-FFF2-40B4-BE49-F238E27FC236}">
                <a16:creationId xmlns:a16="http://schemas.microsoft.com/office/drawing/2014/main" id="{5DBCF12B-9EAE-4D08-88E2-2DB013616E60}"/>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778500" y="5080982"/>
            <a:ext cx="381248" cy="381248"/>
          </a:xfrm>
          <a:prstGeom prst="rect">
            <a:avLst/>
          </a:prstGeom>
        </p:spPr>
      </p:pic>
      <p:pic>
        <p:nvPicPr>
          <p:cNvPr id="7" name="Graphic 6" descr="Inpatient">
            <a:extLst>
              <a:ext uri="{FF2B5EF4-FFF2-40B4-BE49-F238E27FC236}">
                <a16:creationId xmlns:a16="http://schemas.microsoft.com/office/drawing/2014/main" id="{FB322AF4-1B7D-40DA-8BEB-15CCDFDAF3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687" y="2621744"/>
            <a:ext cx="545364" cy="545364"/>
          </a:xfrm>
          <a:prstGeom prst="rect">
            <a:avLst/>
          </a:prstGeom>
        </p:spPr>
      </p:pic>
    </p:spTree>
    <p:extLst>
      <p:ext uri="{BB962C8B-B14F-4D97-AF65-F5344CB8AC3E}">
        <p14:creationId xmlns:p14="http://schemas.microsoft.com/office/powerpoint/2010/main" val="2253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0" dur="5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0"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3" name="Graphic 2" descr="Stethoscope">
            <a:extLst>
              <a:ext uri="{FF2B5EF4-FFF2-40B4-BE49-F238E27FC236}">
                <a16:creationId xmlns:a16="http://schemas.microsoft.com/office/drawing/2014/main" id="{C8BCC7BC-E2B9-4E2D-8F97-9C47BFE819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2692" y="74428"/>
            <a:ext cx="6687879" cy="6687879"/>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312772"/>
            <a:ext cx="12191999" cy="589392"/>
          </a:xfrm>
          <a:prstGeom prst="rect">
            <a:avLst/>
          </a:prstGeom>
          <a:noFill/>
        </p:spPr>
        <p:txBody>
          <a:bodyPr wrap="square" rtlCol="0">
            <a:spAutoFit/>
          </a:bodyPr>
          <a:lstStyle/>
          <a:p>
            <a:pPr algn="ctr">
              <a:lnSpc>
                <a:spcPts val="3500"/>
              </a:lnSpc>
            </a:pPr>
            <a:r>
              <a:rPr lang="en-US" sz="4400" b="1" dirty="0">
                <a:solidFill>
                  <a:schemeClr val="bg1"/>
                </a:solidFill>
                <a:latin typeface="Source Sans Pro Black" panose="020B0503030403020204" pitchFamily="34" charset="0"/>
                <a:ea typeface="Source Sans Pro Black" panose="020B0503030403020204" pitchFamily="34" charset="0"/>
              </a:rPr>
              <a:t>COVID -19: The Key Areas for IFRS 16 (EY)</a:t>
            </a:r>
          </a:p>
        </p:txBody>
      </p:sp>
    </p:spTree>
    <p:extLst>
      <p:ext uri="{BB962C8B-B14F-4D97-AF65-F5344CB8AC3E}">
        <p14:creationId xmlns:p14="http://schemas.microsoft.com/office/powerpoint/2010/main" val="174933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IFRS 16 Focus Area – Lease Modifications</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7" name="Content Placeholder 2">
            <a:extLst>
              <a:ext uri="{FF2B5EF4-FFF2-40B4-BE49-F238E27FC236}">
                <a16:creationId xmlns:a16="http://schemas.microsoft.com/office/drawing/2014/main" id="{25200F54-EF5B-4142-AEA9-4A3DC72C70F8}"/>
              </a:ext>
            </a:extLst>
          </p:cNvPr>
          <p:cNvSpPr txBox="1">
            <a:spLocks/>
          </p:cNvSpPr>
          <p:nvPr/>
        </p:nvSpPr>
        <p:spPr>
          <a:xfrm>
            <a:off x="410553" y="1138238"/>
            <a:ext cx="8488898" cy="4948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A change in the scope of a lease, or consideration, that was not part of the original T&amp;Cs, for example:</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Adding or terminating the right to use asset(s)</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Extending or shortening the contractual lease term</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However: Exercising existing purchase or renewal options (or changing the assessment of likelihood of exercise) are not lease modifications (but require remeasurement)</a:t>
            </a:r>
            <a:endParaRPr lang="en-US" sz="18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endParaRPr lang="en-AU"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Does the modification result in a separate lease?</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Increases scope by adding the right to use one or more underlying assets; AND</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Consideration increase is commensurate with standalone selling price</a:t>
            </a:r>
          </a:p>
          <a:p>
            <a:pPr marL="800100" lvl="3" indent="-342900">
              <a:buClr>
                <a:srgbClr val="F4951B"/>
              </a:buClr>
              <a:buFont typeface="Wingdings" panose="05000000000000000000" pitchFamily="2" charset="2"/>
              <a:buChar char="ü"/>
            </a:pPr>
            <a:r>
              <a:rPr lang="en-AU" dirty="0">
                <a:latin typeface="Source Sans Pro" panose="020B0503030403020204" pitchFamily="34" charset="0"/>
                <a:ea typeface="Source Sans Pro" panose="020B0503030403020204" pitchFamily="34" charset="0"/>
              </a:rPr>
              <a:t>Example: Increase in square footage leased, at market rate for additional space</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If so, account for a new lease separately (without adjusting existing lease)</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Otherwise, remeasure existing lease liability…</a:t>
            </a:r>
            <a:endParaRPr lang="en-GB" sz="1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4433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 calcmode="lin" valueType="num">
                                      <p:cBhvr additive="base">
                                        <p:cTn id="5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IFRS 16 Focus Area – Lease Modifications</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5" name="Content Placeholder 2">
            <a:extLst>
              <a:ext uri="{FF2B5EF4-FFF2-40B4-BE49-F238E27FC236}">
                <a16:creationId xmlns:a16="http://schemas.microsoft.com/office/drawing/2014/main" id="{8002D666-DE1E-44D1-8D57-08592D175B3E}"/>
              </a:ext>
            </a:extLst>
          </p:cNvPr>
          <p:cNvSpPr txBox="1">
            <a:spLocks/>
          </p:cNvSpPr>
          <p:nvPr/>
        </p:nvSpPr>
        <p:spPr>
          <a:xfrm>
            <a:off x="419879" y="1138238"/>
            <a:ext cx="6055349" cy="4948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For leases not accounted for as separate leases:</a:t>
            </a:r>
          </a:p>
          <a:p>
            <a:pPr marL="808038" lvl="1" indent="-446088">
              <a:spcBef>
                <a:spcPts val="1000"/>
              </a:spcBef>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Remeasure lease liability using discount rate at date of modification</a:t>
            </a:r>
          </a:p>
          <a:p>
            <a:pPr marL="808038" lvl="1" indent="-446088">
              <a:spcBef>
                <a:spcPts val="1000"/>
              </a:spcBef>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If the adjustment decreases the scope of the lease (e.g. reduces square footage of leased space):</a:t>
            </a:r>
          </a:p>
          <a:p>
            <a:pPr marL="1455737" lvl="2" indent="-285750">
              <a:spcBef>
                <a:spcPts val="1000"/>
              </a:spcBef>
              <a:buClr>
                <a:srgbClr val="F4951B"/>
              </a:buClr>
            </a:pPr>
            <a:r>
              <a:rPr lang="en-GB" sz="1600" dirty="0">
                <a:latin typeface="Source Sans Pro" panose="020B0503030403020204" pitchFamily="34" charset="0"/>
                <a:ea typeface="Source Sans Pro" panose="020B0503030403020204" pitchFamily="34" charset="0"/>
              </a:rPr>
              <a:t>Decrease the ROU asset to reflect the proportional adjustment</a:t>
            </a:r>
          </a:p>
          <a:p>
            <a:pPr marL="1455737" lvl="2" indent="-285750">
              <a:spcBef>
                <a:spcPts val="1000"/>
              </a:spcBef>
              <a:buClr>
                <a:srgbClr val="F4951B"/>
              </a:buClr>
            </a:pPr>
            <a:r>
              <a:rPr lang="en-GB" sz="1600" dirty="0">
                <a:latin typeface="Source Sans Pro" panose="020B0503030403020204" pitchFamily="34" charset="0"/>
                <a:ea typeface="Source Sans Pro" panose="020B0503030403020204" pitchFamily="34" charset="0"/>
              </a:rPr>
              <a:t>Any difference is a gain or loss (P/L)</a:t>
            </a:r>
          </a:p>
          <a:p>
            <a:pPr marL="808038" lvl="1" indent="-446088">
              <a:spcBef>
                <a:spcPts val="1000"/>
              </a:spcBef>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Otherwise, (e.g. increases in scope by extending contractual term):</a:t>
            </a:r>
          </a:p>
          <a:p>
            <a:pPr marL="1455737" lvl="2" indent="-285750">
              <a:spcBef>
                <a:spcPts val="1000"/>
              </a:spcBef>
              <a:buClr>
                <a:srgbClr val="F4951B"/>
              </a:buClr>
            </a:pPr>
            <a:r>
              <a:rPr lang="en-GB" sz="1600" dirty="0">
                <a:latin typeface="Source Sans Pro" panose="020B0503030403020204" pitchFamily="34" charset="0"/>
                <a:ea typeface="Source Sans Pro" panose="020B0503030403020204" pitchFamily="34" charset="0"/>
              </a:rPr>
              <a:t>Adjust liability and ROU asset without affecting P/L</a:t>
            </a:r>
          </a:p>
          <a:p>
            <a:pPr marL="1455737" lvl="2" indent="-285750">
              <a:spcBef>
                <a:spcPts val="1000"/>
              </a:spcBef>
              <a:buClr>
                <a:srgbClr val="F4951B"/>
              </a:buClr>
            </a:pPr>
            <a:r>
              <a:rPr lang="en-GB" sz="1600" dirty="0">
                <a:latin typeface="Source Sans Pro" panose="020B0503030403020204" pitchFamily="34" charset="0"/>
                <a:ea typeface="Source Sans Pro" panose="020B0503030403020204" pitchFamily="34" charset="0"/>
              </a:rPr>
              <a:t>Example: modification that is a change (reduction) in consideration only</a:t>
            </a:r>
          </a:p>
        </p:txBody>
      </p:sp>
      <p:pic>
        <p:nvPicPr>
          <p:cNvPr id="1032" name="Picture 8" descr="Changing Medical Aid Schemes | Medical Aid Quotes">
            <a:extLst>
              <a:ext uri="{FF2B5EF4-FFF2-40B4-BE49-F238E27FC236}">
                <a16:creationId xmlns:a16="http://schemas.microsoft.com/office/drawing/2014/main" id="{A6858074-90C3-437A-B9D1-A0C22D5FF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456" y="1664939"/>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80">
                                          <p:stCondLst>
                                            <p:cond delay="0"/>
                                          </p:stCondLst>
                                        </p:cTn>
                                        <p:tgtEl>
                                          <p:spTgt spid="1032"/>
                                        </p:tgtEl>
                                      </p:cBhvr>
                                    </p:animEffect>
                                    <p:anim calcmode="lin" valueType="num">
                                      <p:cBhvr>
                                        <p:cTn id="8"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2"/>
                                        </p:tgtEl>
                                      </p:cBhvr>
                                      <p:to x="100000" y="60000"/>
                                    </p:animScale>
                                    <p:animScale>
                                      <p:cBhvr>
                                        <p:cTn id="14" dur="166" decel="50000">
                                          <p:stCondLst>
                                            <p:cond delay="676"/>
                                          </p:stCondLst>
                                        </p:cTn>
                                        <p:tgtEl>
                                          <p:spTgt spid="1032"/>
                                        </p:tgtEl>
                                      </p:cBhvr>
                                      <p:to x="100000" y="100000"/>
                                    </p:animScale>
                                    <p:animScale>
                                      <p:cBhvr>
                                        <p:cTn id="15" dur="26">
                                          <p:stCondLst>
                                            <p:cond delay="1312"/>
                                          </p:stCondLst>
                                        </p:cTn>
                                        <p:tgtEl>
                                          <p:spTgt spid="1032"/>
                                        </p:tgtEl>
                                      </p:cBhvr>
                                      <p:to x="100000" y="80000"/>
                                    </p:animScale>
                                    <p:animScale>
                                      <p:cBhvr>
                                        <p:cTn id="16" dur="166" decel="50000">
                                          <p:stCondLst>
                                            <p:cond delay="1338"/>
                                          </p:stCondLst>
                                        </p:cTn>
                                        <p:tgtEl>
                                          <p:spTgt spid="1032"/>
                                        </p:tgtEl>
                                      </p:cBhvr>
                                      <p:to x="100000" y="100000"/>
                                    </p:animScale>
                                    <p:animScale>
                                      <p:cBhvr>
                                        <p:cTn id="17" dur="26">
                                          <p:stCondLst>
                                            <p:cond delay="1642"/>
                                          </p:stCondLst>
                                        </p:cTn>
                                        <p:tgtEl>
                                          <p:spTgt spid="1032"/>
                                        </p:tgtEl>
                                      </p:cBhvr>
                                      <p:to x="100000" y="90000"/>
                                    </p:animScale>
                                    <p:animScale>
                                      <p:cBhvr>
                                        <p:cTn id="18" dur="166" decel="50000">
                                          <p:stCondLst>
                                            <p:cond delay="1668"/>
                                          </p:stCondLst>
                                        </p:cTn>
                                        <p:tgtEl>
                                          <p:spTgt spid="1032"/>
                                        </p:tgtEl>
                                      </p:cBhvr>
                                      <p:to x="100000" y="100000"/>
                                    </p:animScale>
                                    <p:animScale>
                                      <p:cBhvr>
                                        <p:cTn id="19" dur="26">
                                          <p:stCondLst>
                                            <p:cond delay="1808"/>
                                          </p:stCondLst>
                                        </p:cTn>
                                        <p:tgtEl>
                                          <p:spTgt spid="1032"/>
                                        </p:tgtEl>
                                      </p:cBhvr>
                                      <p:to x="100000" y="95000"/>
                                    </p:animScale>
                                    <p:animScale>
                                      <p:cBhvr>
                                        <p:cTn id="20" dur="166" decel="50000">
                                          <p:stCondLst>
                                            <p:cond delay="1834"/>
                                          </p:stCondLst>
                                        </p:cTn>
                                        <p:tgtEl>
                                          <p:spTgt spid="10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barn(inVertical)">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barn(inVertical)">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additive="base">
                                        <p:cTn id="5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barn(inVertical)">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barn(inVertical)">
                                      <p:cBhvr>
                                        <p:cTn id="6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2" y="260480"/>
            <a:ext cx="11823307" cy="646331"/>
          </a:xfrm>
          <a:prstGeom prst="rect">
            <a:avLst/>
          </a:prstGeom>
          <a:noFill/>
        </p:spPr>
        <p:txBody>
          <a:bodyPr wrap="square" rtlCol="0">
            <a:spAutoFit/>
          </a:bodyPr>
          <a:lstStyle/>
          <a:p>
            <a:r>
              <a:rPr lang="en-GB" sz="3600" b="1" dirty="0">
                <a:solidFill>
                  <a:srgbClr val="222266"/>
                </a:solidFill>
                <a:latin typeface="Source Sans Pro Black" panose="020B0503030403020204" pitchFamily="34" charset="0"/>
                <a:ea typeface="Source Sans Pro Black" panose="020B0503030403020204" pitchFamily="34" charset="0"/>
              </a:rPr>
              <a:t>COVID-19 related rent concessions: IFRS 16 amendments</a:t>
            </a:r>
            <a:endParaRPr lang="en-US" sz="3600" b="1" dirty="0">
              <a:solidFill>
                <a:srgbClr val="222266"/>
              </a:solidFill>
              <a:latin typeface="Source Sans Pro Black" panose="020B0503030403020204" pitchFamily="34" charset="0"/>
              <a:ea typeface="Source Sans Pro Black" panose="020B0503030403020204" pitchFamily="34" charset="0"/>
            </a:endParaRP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7" name="Content Placeholder 2">
            <a:extLst>
              <a:ext uri="{FF2B5EF4-FFF2-40B4-BE49-F238E27FC236}">
                <a16:creationId xmlns:a16="http://schemas.microsoft.com/office/drawing/2014/main" id="{25200F54-EF5B-4142-AEA9-4A3DC72C70F8}"/>
              </a:ext>
            </a:extLst>
          </p:cNvPr>
          <p:cNvSpPr txBox="1">
            <a:spLocks/>
          </p:cNvSpPr>
          <p:nvPr/>
        </p:nvSpPr>
        <p:spPr>
          <a:xfrm>
            <a:off x="410553" y="1138238"/>
            <a:ext cx="7276787" cy="49482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Rent concessions expected to be provided to lessees</a:t>
            </a:r>
          </a:p>
          <a:p>
            <a:pPr marL="342900" indent="-342900">
              <a:spcAft>
                <a:spcPts val="600"/>
              </a:spcAft>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Complexity in applying these requirements to a large portfolio of leases (assessing changes, liability remeasurements etc)</a:t>
            </a:r>
          </a:p>
          <a:p>
            <a:pPr marL="342900" indent="-342900">
              <a:spcAft>
                <a:spcPts val="600"/>
              </a:spcAft>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IFRS 16 amendment:</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Optional practical expedient for lessees to not assess whether concessions represent a lease modification</a:t>
            </a:r>
          </a:p>
          <a:p>
            <a:pPr marL="800100" lvl="2" indent="-342900">
              <a:buClr>
                <a:srgbClr val="F4951B"/>
              </a:buClr>
              <a:buFont typeface="Wingdings" panose="05000000000000000000" pitchFamily="2" charset="2"/>
              <a:buChar char="ü"/>
            </a:pPr>
            <a:r>
              <a:rPr lang="en-AU" sz="1800" dirty="0">
                <a:latin typeface="Source Sans Pro" panose="020B0503030403020204" pitchFamily="34" charset="0"/>
                <a:ea typeface="Source Sans Pro" panose="020B0503030403020204" pitchFamily="34" charset="0"/>
              </a:rPr>
              <a:t>Instead, reflect “negative variable consideration” (usually a P/L credit)</a:t>
            </a:r>
          </a:p>
          <a:p>
            <a:pPr marL="800100" lvl="2" indent="-342900">
              <a:buClr>
                <a:srgbClr val="F4951B"/>
              </a:buClr>
              <a:buFont typeface="Wingdings" panose="05000000000000000000" pitchFamily="2" charset="2"/>
              <a:buChar char="ü"/>
            </a:pPr>
            <a:endParaRPr lang="en-AU" sz="1800" dirty="0">
              <a:latin typeface="Source Sans Pro" panose="020B0503030403020204" pitchFamily="34" charset="0"/>
              <a:ea typeface="Source Sans Pro" panose="020B0503030403020204" pitchFamily="34" charset="0"/>
            </a:endParaRPr>
          </a:p>
          <a:p>
            <a:pPr marL="342900" indent="-342900">
              <a:lnSpc>
                <a:spcPct val="100000"/>
              </a:lnSpc>
              <a:spcAft>
                <a:spcPts val="600"/>
              </a:spcAft>
              <a:buClr>
                <a:srgbClr val="F4951B"/>
              </a:buClr>
              <a:buFont typeface="Wingdings" panose="05000000000000000000" pitchFamily="2" charset="2"/>
              <a:buChar char="§"/>
            </a:pPr>
            <a:r>
              <a:rPr lang="en-AU" sz="2000" dirty="0">
                <a:latin typeface="Source Sans Pro" panose="020B0503030403020204" pitchFamily="34" charset="0"/>
                <a:ea typeface="Source Sans Pro" panose="020B0503030403020204" pitchFamily="34" charset="0"/>
              </a:rPr>
              <a:t>Challenges:</a:t>
            </a:r>
            <a:endParaRPr lang="en-GB" sz="2000" dirty="0">
              <a:latin typeface="Source Sans Pro" panose="020B0503030403020204" pitchFamily="34" charset="0"/>
              <a:ea typeface="Source Sans Pro" panose="020B0503030403020204" pitchFamily="34" charset="0"/>
            </a:endParaRPr>
          </a:p>
          <a:p>
            <a:pPr marL="800100" lvl="2" indent="-342900">
              <a:lnSpc>
                <a:spcPct val="100000"/>
              </a:lnSpc>
              <a:buClr>
                <a:srgbClr val="F4951B"/>
              </a:buClr>
              <a:buFont typeface="Wingdings" panose="05000000000000000000" pitchFamily="2" charset="2"/>
              <a:buChar char="ü"/>
            </a:pPr>
            <a:r>
              <a:rPr lang="en-GB" sz="1800" dirty="0">
                <a:latin typeface="Source Sans Pro" panose="020B0503030403020204" pitchFamily="34" charset="0"/>
                <a:ea typeface="Source Sans Pro" panose="020B0503030403020204" pitchFamily="34" charset="0"/>
              </a:rPr>
              <a:t>True forgiveness or a mere deferral of rent?</a:t>
            </a:r>
          </a:p>
          <a:p>
            <a:pPr marL="800100" lvl="2" indent="-342900">
              <a:lnSpc>
                <a:spcPct val="100000"/>
              </a:lnSpc>
              <a:buClr>
                <a:srgbClr val="F4951B"/>
              </a:buClr>
              <a:buFont typeface="Wingdings" panose="05000000000000000000" pitchFamily="2" charset="2"/>
              <a:buChar char="ü"/>
            </a:pPr>
            <a:r>
              <a:rPr lang="en-GB" sz="1800" dirty="0">
                <a:latin typeface="Source Sans Pro" panose="020B0503030403020204" pitchFamily="34" charset="0"/>
                <a:ea typeface="Source Sans Pro" panose="020B0503030403020204" pitchFamily="34" charset="0"/>
              </a:rPr>
              <a:t>Total lease consideration must be ‘substantially the same or less’ </a:t>
            </a:r>
          </a:p>
          <a:p>
            <a:pPr marL="800100" lvl="2" indent="-342900">
              <a:lnSpc>
                <a:spcPct val="100000"/>
              </a:lnSpc>
              <a:buClr>
                <a:srgbClr val="F4951B"/>
              </a:buClr>
              <a:buFont typeface="Wingdings" panose="05000000000000000000" pitchFamily="2" charset="2"/>
              <a:buChar char="ü"/>
            </a:pPr>
            <a:r>
              <a:rPr lang="en-GB" sz="1800" dirty="0">
                <a:latin typeface="Source Sans Pro" panose="020B0503030403020204" pitchFamily="34" charset="0"/>
                <a:ea typeface="Source Sans Pro" panose="020B0503030403020204" pitchFamily="34" charset="0"/>
              </a:rPr>
              <a:t>Only affects payments due on or before 30 June 2021</a:t>
            </a:r>
          </a:p>
          <a:p>
            <a:pPr marL="800100" lvl="2" indent="-342900">
              <a:lnSpc>
                <a:spcPct val="100000"/>
              </a:lnSpc>
              <a:buClr>
                <a:srgbClr val="F4951B"/>
              </a:buClr>
              <a:buFont typeface="Wingdings" panose="05000000000000000000" pitchFamily="2" charset="2"/>
              <a:buChar char="ü"/>
            </a:pPr>
            <a:r>
              <a:rPr lang="en-GB" sz="1800" dirty="0">
                <a:latin typeface="Source Sans Pro" panose="020B0503030403020204" pitchFamily="34" charset="0"/>
                <a:ea typeface="Source Sans Pro" panose="020B0503030403020204" pitchFamily="34" charset="0"/>
              </a:rPr>
              <a:t>No other substantive changes</a:t>
            </a:r>
          </a:p>
          <a:p>
            <a:pPr marL="800100" lvl="2" indent="-342900">
              <a:lnSpc>
                <a:spcPct val="100000"/>
              </a:lnSpc>
              <a:buClr>
                <a:srgbClr val="F4951B"/>
              </a:buClr>
              <a:buFont typeface="Wingdings" panose="05000000000000000000" pitchFamily="2" charset="2"/>
              <a:buChar char="ü"/>
            </a:pPr>
            <a:r>
              <a:rPr lang="en-GB" sz="1800" dirty="0">
                <a:latin typeface="Source Sans Pro" panose="020B0503030403020204" pitchFamily="34" charset="0"/>
                <a:ea typeface="Source Sans Pro" panose="020B0503030403020204" pitchFamily="34" charset="0"/>
              </a:rPr>
              <a:t>Not available to lessors</a:t>
            </a:r>
            <a:endParaRPr lang="en-AU" sz="1800" dirty="0">
              <a:latin typeface="Source Sans Pro" panose="020B0503030403020204" pitchFamily="34" charset="0"/>
              <a:ea typeface="Source Sans Pro" panose="020B0503030403020204" pitchFamily="34" charset="0"/>
            </a:endParaRPr>
          </a:p>
          <a:p>
            <a:pPr marL="800100" lvl="2" indent="-342900">
              <a:buClr>
                <a:srgbClr val="F4951B"/>
              </a:buClr>
              <a:buFont typeface="Wingdings" panose="05000000000000000000" pitchFamily="2" charset="2"/>
              <a:buChar char="ü"/>
            </a:pPr>
            <a:endParaRPr lang="en-AU" sz="18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endParaRPr lang="en-AU" sz="2000" dirty="0">
              <a:latin typeface="Source Sans Pro" panose="020B0503030403020204" pitchFamily="34" charset="0"/>
              <a:ea typeface="Source Sans Pro" panose="020B0503030403020204" pitchFamily="34" charset="0"/>
            </a:endParaRPr>
          </a:p>
        </p:txBody>
      </p:sp>
      <p:pic>
        <p:nvPicPr>
          <p:cNvPr id="2" name="Graphic 1" descr="Building">
            <a:extLst>
              <a:ext uri="{FF2B5EF4-FFF2-40B4-BE49-F238E27FC236}">
                <a16:creationId xmlns:a16="http://schemas.microsoft.com/office/drawing/2014/main" id="{32B0059E-BB3A-42E2-BAA4-804E9CD960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971" y="1625142"/>
            <a:ext cx="3654056" cy="3654056"/>
          </a:xfrm>
          <a:prstGeom prst="rect">
            <a:avLst/>
          </a:prstGeom>
        </p:spPr>
      </p:pic>
    </p:spTree>
    <p:extLst>
      <p:ext uri="{BB962C8B-B14F-4D97-AF65-F5344CB8AC3E}">
        <p14:creationId xmlns:p14="http://schemas.microsoft.com/office/powerpoint/2010/main" val="8062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 calcmode="lin" valueType="num">
                                      <p:cBhvr additive="base">
                                        <p:cTn id="6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 calcmode="lin" valueType="num">
                                      <p:cBhvr additive="base">
                                        <p:cTn id="6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0"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4" name="Graphic 3" descr="Burger and drink">
            <a:extLst>
              <a:ext uri="{FF2B5EF4-FFF2-40B4-BE49-F238E27FC236}">
                <a16:creationId xmlns:a16="http://schemas.microsoft.com/office/drawing/2014/main" id="{A0FDC45F-F0A1-49D5-9ECD-A74167EE16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75402" y="220336"/>
            <a:ext cx="6429261" cy="6429261"/>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312772"/>
            <a:ext cx="12191999" cy="629468"/>
          </a:xfrm>
          <a:prstGeom prst="rect">
            <a:avLst/>
          </a:prstGeom>
          <a:noFill/>
        </p:spPr>
        <p:txBody>
          <a:bodyPr wrap="square" rtlCol="0">
            <a:spAutoFit/>
          </a:bodyPr>
          <a:lstStyle/>
          <a:p>
            <a:pPr algn="ctr">
              <a:lnSpc>
                <a:spcPts val="3500"/>
              </a:lnSpc>
            </a:pPr>
            <a:r>
              <a:rPr lang="en-US" sz="6000" b="1" cap="all" dirty="0">
                <a:solidFill>
                  <a:schemeClr val="bg1"/>
                </a:solidFill>
                <a:latin typeface="Source Sans Pro Black" panose="020B0503030403020204" pitchFamily="34" charset="0"/>
                <a:ea typeface="Source Sans Pro Black" panose="020B0503030403020204" pitchFamily="34" charset="0"/>
              </a:rPr>
              <a:t>Key Takeaways</a:t>
            </a:r>
          </a:p>
        </p:txBody>
      </p:sp>
    </p:spTree>
    <p:extLst>
      <p:ext uri="{BB962C8B-B14F-4D97-AF65-F5344CB8AC3E}">
        <p14:creationId xmlns:p14="http://schemas.microsoft.com/office/powerpoint/2010/main" val="3137009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Key Takeaways Today – the ‘New Normal’</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29896"/>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2" name="Rectangle 1">
            <a:extLst>
              <a:ext uri="{FF2B5EF4-FFF2-40B4-BE49-F238E27FC236}">
                <a16:creationId xmlns:a16="http://schemas.microsoft.com/office/drawing/2014/main" id="{F58969ED-1533-4CED-A187-3AA45D48B64C}"/>
              </a:ext>
            </a:extLst>
          </p:cNvPr>
          <p:cNvSpPr/>
          <p:nvPr/>
        </p:nvSpPr>
        <p:spPr>
          <a:xfrm>
            <a:off x="1632471" y="4640157"/>
            <a:ext cx="10133542" cy="1308050"/>
          </a:xfrm>
          <a:prstGeom prst="rect">
            <a:avLst/>
          </a:prstGeom>
        </p:spPr>
        <p:txBody>
          <a:bodyPr wrap="square">
            <a:spAutoFit/>
          </a:bodyPr>
          <a:lstStyle/>
          <a:p>
            <a:pPr marL="285750" indent="-285750" fontAlgn="base">
              <a:spcAft>
                <a:spcPts val="600"/>
              </a:spcAft>
              <a:buClr>
                <a:srgbClr val="F4951B"/>
              </a:buClr>
              <a:buFont typeface="Wingdings" panose="05000000000000000000" pitchFamily="2" charset="2"/>
              <a:buChar char="§"/>
            </a:pPr>
            <a:r>
              <a:rPr lang="en-US" sz="2000" dirty="0">
                <a:latin typeface="Source Sans Pro" panose="020B0503030403020204" pitchFamily="34" charset="0"/>
                <a:ea typeface="Source Sans Pro" panose="020B0503030403020204" pitchFamily="34" charset="0"/>
              </a:rPr>
              <a:t>IFRS 16 – it is important to understand the changes it has brought about</a:t>
            </a:r>
          </a:p>
          <a:p>
            <a:pPr marL="892175" indent="-439738" fontAlgn="base">
              <a:buClr>
                <a:srgbClr val="F3951B"/>
              </a:buClr>
              <a:buFont typeface="Wingdings" panose="05000000000000000000" pitchFamily="2" charset="2"/>
              <a:buChar char="ü"/>
            </a:pPr>
            <a:r>
              <a:rPr lang="en-US" dirty="0">
                <a:latin typeface="Source Sans Pro" panose="020B0503030403020204" pitchFamily="34" charset="0"/>
                <a:ea typeface="Source Sans Pro" panose="020B0503030403020204" pitchFamily="34" charset="0"/>
              </a:rPr>
              <a:t>Complex and has major implications – modifications!</a:t>
            </a:r>
          </a:p>
          <a:p>
            <a:pPr marL="892175" indent="-439738" fontAlgn="base">
              <a:buClr>
                <a:srgbClr val="F3951B"/>
              </a:buClr>
              <a:buFont typeface="Wingdings" panose="05000000000000000000" pitchFamily="2" charset="2"/>
              <a:buChar char="ü"/>
            </a:pPr>
            <a:r>
              <a:rPr lang="en-US" dirty="0">
                <a:latin typeface="Source Sans Pro" panose="020B0503030403020204" pitchFamily="34" charset="0"/>
                <a:ea typeface="Source Sans Pro" panose="020B0503030403020204" pitchFamily="34" charset="0"/>
              </a:rPr>
              <a:t>Spreadsheets aren’t the way forward – LOIS</a:t>
            </a:r>
          </a:p>
          <a:p>
            <a:pPr marL="892175" indent="-439738" fontAlgn="base">
              <a:buClr>
                <a:srgbClr val="F3951B"/>
              </a:buClr>
              <a:buFont typeface="Wingdings" panose="05000000000000000000" pitchFamily="2" charset="2"/>
              <a:buChar char="ü"/>
            </a:pPr>
            <a:r>
              <a:rPr lang="en-US" dirty="0">
                <a:latin typeface="Source Sans Pro" panose="020B0503030403020204" pitchFamily="34" charset="0"/>
                <a:ea typeface="Source Sans Pro" panose="020B0503030403020204" pitchFamily="34" charset="0"/>
              </a:rPr>
              <a:t>Technical advice can save you time and money and start you on the right path</a:t>
            </a:r>
          </a:p>
        </p:txBody>
      </p:sp>
      <p:sp>
        <p:nvSpPr>
          <p:cNvPr id="10" name="Oval 9">
            <a:extLst>
              <a:ext uri="{FF2B5EF4-FFF2-40B4-BE49-F238E27FC236}">
                <a16:creationId xmlns:a16="http://schemas.microsoft.com/office/drawing/2014/main" id="{798246AF-135B-4050-933C-5910955E15BD}"/>
              </a:ext>
            </a:extLst>
          </p:cNvPr>
          <p:cNvSpPr/>
          <p:nvPr/>
        </p:nvSpPr>
        <p:spPr>
          <a:xfrm>
            <a:off x="623643" y="1574066"/>
            <a:ext cx="679739" cy="679739"/>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D4EC9D7-5276-4172-BF39-4AAE8AE6354B}"/>
              </a:ext>
            </a:extLst>
          </p:cNvPr>
          <p:cNvSpPr/>
          <p:nvPr/>
        </p:nvSpPr>
        <p:spPr>
          <a:xfrm>
            <a:off x="623643" y="4727185"/>
            <a:ext cx="679739" cy="679739"/>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1BDB769-CF8E-4089-8B20-A8F23193C2EB}"/>
              </a:ext>
            </a:extLst>
          </p:cNvPr>
          <p:cNvSpPr/>
          <p:nvPr/>
        </p:nvSpPr>
        <p:spPr>
          <a:xfrm>
            <a:off x="623643" y="3115318"/>
            <a:ext cx="679739" cy="679739"/>
          </a:xfrm>
          <a:prstGeom prst="ellipse">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Inpatient">
            <a:extLst>
              <a:ext uri="{FF2B5EF4-FFF2-40B4-BE49-F238E27FC236}">
                <a16:creationId xmlns:a16="http://schemas.microsoft.com/office/drawing/2014/main" id="{FB322AF4-1B7D-40DA-8BEB-15CCDFDA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0829" y="1601205"/>
            <a:ext cx="545364" cy="545364"/>
          </a:xfrm>
          <a:prstGeom prst="rect">
            <a:avLst/>
          </a:prstGeom>
        </p:spPr>
      </p:pic>
      <p:pic>
        <p:nvPicPr>
          <p:cNvPr id="6" name="Graphic 5" descr="Exponential Graph">
            <a:extLst>
              <a:ext uri="{FF2B5EF4-FFF2-40B4-BE49-F238E27FC236}">
                <a16:creationId xmlns:a16="http://schemas.microsoft.com/office/drawing/2014/main" id="{D0AD1F0E-55A3-4976-A207-AE065873F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829" y="3203013"/>
            <a:ext cx="501511" cy="501511"/>
          </a:xfrm>
          <a:prstGeom prst="rect">
            <a:avLst/>
          </a:prstGeom>
        </p:spPr>
      </p:pic>
      <p:pic>
        <p:nvPicPr>
          <p:cNvPr id="17" name="Graphic 16" descr="Hero Male">
            <a:extLst>
              <a:ext uri="{FF2B5EF4-FFF2-40B4-BE49-F238E27FC236}">
                <a16:creationId xmlns:a16="http://schemas.microsoft.com/office/drawing/2014/main" id="{FB70F8DA-C677-4CEC-A2B1-E0E26B660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4174" y="4845925"/>
            <a:ext cx="496082" cy="496082"/>
          </a:xfrm>
          <a:prstGeom prst="rect">
            <a:avLst/>
          </a:prstGeom>
        </p:spPr>
      </p:pic>
      <p:sp>
        <p:nvSpPr>
          <p:cNvPr id="19" name="Rectangle 18">
            <a:extLst>
              <a:ext uri="{FF2B5EF4-FFF2-40B4-BE49-F238E27FC236}">
                <a16:creationId xmlns:a16="http://schemas.microsoft.com/office/drawing/2014/main" id="{0CD14631-58CE-4164-94B2-D035E381EDBF}"/>
              </a:ext>
            </a:extLst>
          </p:cNvPr>
          <p:cNvSpPr/>
          <p:nvPr/>
        </p:nvSpPr>
        <p:spPr>
          <a:xfrm>
            <a:off x="2252532" y="6180012"/>
            <a:ext cx="9374799" cy="523220"/>
          </a:xfrm>
          <a:prstGeom prst="rect">
            <a:avLst/>
          </a:prstGeom>
        </p:spPr>
        <p:txBody>
          <a:bodyPr wrap="square">
            <a:spAutoFit/>
          </a:bodyPr>
          <a:lstStyle/>
          <a:p>
            <a:r>
              <a:rPr lang="en-AU" sz="2800" b="1" dirty="0">
                <a:solidFill>
                  <a:srgbClr val="002060"/>
                </a:solidFill>
                <a:latin typeface="Franklin Gothic Heavy" panose="020B0603020102020204" pitchFamily="34" charset="0"/>
                <a:ea typeface="Helvetica Neue"/>
                <a:cs typeface="Helvetica Neue"/>
                <a:sym typeface="Helvetica Neue"/>
              </a:rPr>
              <a:t>The time is now to act and Quadrent and EY can assist</a:t>
            </a:r>
            <a:endParaRPr lang="en-AU" sz="2800" dirty="0"/>
          </a:p>
        </p:txBody>
      </p:sp>
      <p:pic>
        <p:nvPicPr>
          <p:cNvPr id="20" name="Graphic 19" descr="Circle with right arrow">
            <a:extLst>
              <a:ext uri="{FF2B5EF4-FFF2-40B4-BE49-F238E27FC236}">
                <a16:creationId xmlns:a16="http://schemas.microsoft.com/office/drawing/2014/main" id="{18C5D142-DC91-4CCE-A18B-0DABAA89CD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632471" y="6167692"/>
            <a:ext cx="540457" cy="547860"/>
          </a:xfrm>
          <a:prstGeom prst="rect">
            <a:avLst/>
          </a:prstGeom>
        </p:spPr>
      </p:pic>
      <p:sp>
        <p:nvSpPr>
          <p:cNvPr id="3" name="Rectangle 2">
            <a:extLst>
              <a:ext uri="{FF2B5EF4-FFF2-40B4-BE49-F238E27FC236}">
                <a16:creationId xmlns:a16="http://schemas.microsoft.com/office/drawing/2014/main" id="{DB0FD22D-3E55-4904-9178-D2B5EDF30927}"/>
              </a:ext>
            </a:extLst>
          </p:cNvPr>
          <p:cNvSpPr/>
          <p:nvPr/>
        </p:nvSpPr>
        <p:spPr>
          <a:xfrm>
            <a:off x="1632471" y="1204473"/>
            <a:ext cx="10512136" cy="1338828"/>
          </a:xfrm>
          <a:prstGeom prst="rect">
            <a:avLst/>
          </a:prstGeom>
        </p:spPr>
        <p:txBody>
          <a:bodyPr wrap="square">
            <a:spAutoFit/>
          </a:bodyPr>
          <a:lstStyle/>
          <a:p>
            <a:pPr marL="285750" indent="-285750" fontAlgn="base">
              <a:spcAft>
                <a:spcPts val="600"/>
              </a:spcAft>
              <a:buClr>
                <a:srgbClr val="F4951B"/>
              </a:buClr>
              <a:buFont typeface="Wingdings" panose="05000000000000000000" pitchFamily="2" charset="2"/>
              <a:buChar char="§"/>
            </a:pPr>
            <a:r>
              <a:rPr lang="en-US" sz="2000" dirty="0">
                <a:latin typeface="Source Sans Pro" panose="020B0503030403020204" pitchFamily="34" charset="0"/>
                <a:ea typeface="Source Sans Pro" panose="020B0503030403020204" pitchFamily="34" charset="0"/>
              </a:rPr>
              <a:t>The affects of COVID-19 has seen companies look to strengthen cash reserves and diversify funding lines </a:t>
            </a:r>
          </a:p>
          <a:p>
            <a:pPr marL="800100" lvl="1" indent="-342900" fontAlgn="base">
              <a:buClr>
                <a:srgbClr val="F4951B"/>
              </a:buClr>
              <a:buFont typeface="Wingdings" panose="05000000000000000000" pitchFamily="2" charset="2"/>
              <a:buChar char="ü"/>
            </a:pPr>
            <a:r>
              <a:rPr lang="en-US" dirty="0">
                <a:latin typeface="Source Sans Pro" panose="020B0503030403020204" pitchFamily="34" charset="0"/>
                <a:ea typeface="Source Sans Pro" panose="020B0503030403020204" pitchFamily="34" charset="0"/>
              </a:rPr>
              <a:t>Not to wait, but to move forward and future proof the business</a:t>
            </a:r>
          </a:p>
          <a:p>
            <a:pPr marL="800100" lvl="1" indent="-342900" fontAlgn="base">
              <a:buClr>
                <a:srgbClr val="F4951B"/>
              </a:buClr>
              <a:buFont typeface="Wingdings" panose="05000000000000000000" pitchFamily="2" charset="2"/>
              <a:buChar char="ü"/>
            </a:pPr>
            <a:r>
              <a:rPr lang="en-US" dirty="0">
                <a:latin typeface="Source Sans Pro" panose="020B0503030403020204" pitchFamily="34" charset="0"/>
                <a:ea typeface="Source Sans Pro" panose="020B0503030403020204" pitchFamily="34" charset="0"/>
              </a:rPr>
              <a:t>Keep traditional funding lines for a rainy day</a:t>
            </a:r>
          </a:p>
        </p:txBody>
      </p:sp>
      <p:sp>
        <p:nvSpPr>
          <p:cNvPr id="5" name="Rectangle 4">
            <a:extLst>
              <a:ext uri="{FF2B5EF4-FFF2-40B4-BE49-F238E27FC236}">
                <a16:creationId xmlns:a16="http://schemas.microsoft.com/office/drawing/2014/main" id="{4BB64B6F-CC84-4C29-9164-5D1B95595309}"/>
              </a:ext>
            </a:extLst>
          </p:cNvPr>
          <p:cNvSpPr/>
          <p:nvPr/>
        </p:nvSpPr>
        <p:spPr>
          <a:xfrm>
            <a:off x="1632471" y="2745878"/>
            <a:ext cx="10213556" cy="1862048"/>
          </a:xfrm>
          <a:prstGeom prst="rect">
            <a:avLst/>
          </a:prstGeom>
        </p:spPr>
        <p:txBody>
          <a:bodyPr wrap="square">
            <a:spAutoFit/>
          </a:bodyPr>
          <a:lstStyle/>
          <a:p>
            <a:pPr marL="285750" indent="-285750" fontAlgn="base">
              <a:spcAft>
                <a:spcPts val="600"/>
              </a:spcAft>
              <a:buClr>
                <a:srgbClr val="F4951B"/>
              </a:buClr>
              <a:buFont typeface="Wingdings" panose="05000000000000000000" pitchFamily="2" charset="2"/>
              <a:buChar char="§"/>
            </a:pPr>
            <a:r>
              <a:rPr lang="en-US" sz="2000" dirty="0">
                <a:latin typeface="Source Sans Pro" panose="020B0503030403020204" pitchFamily="34" charset="0"/>
                <a:ea typeface="Source Sans Pro" panose="020B0503030403020204" pitchFamily="34" charset="0"/>
              </a:rPr>
              <a:t>Leasing – a great tool to have and one that is on the rise </a:t>
            </a:r>
          </a:p>
          <a:p>
            <a:pPr marL="892175" indent="-439738">
              <a:buClr>
                <a:srgbClr val="F3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Enables preservation of critical cash reserves</a:t>
            </a:r>
          </a:p>
          <a:p>
            <a:pPr marL="892175" indent="-439738">
              <a:buClr>
                <a:srgbClr val="F3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Diversifies funding without bank security</a:t>
            </a:r>
          </a:p>
          <a:p>
            <a:pPr marL="892175" indent="-439738">
              <a:buClr>
                <a:srgbClr val="F3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Competitive to Debt pricing </a:t>
            </a:r>
          </a:p>
          <a:p>
            <a:pPr marL="892175" indent="-439738">
              <a:buClr>
                <a:srgbClr val="F3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Avoids large upfront </a:t>
            </a:r>
            <a:r>
              <a:rPr lang="en-GB" dirty="0" err="1">
                <a:latin typeface="Source Sans Pro" panose="020B0503030403020204" pitchFamily="34" charset="0"/>
                <a:ea typeface="Source Sans Pro" panose="020B0503030403020204" pitchFamily="34" charset="0"/>
              </a:rPr>
              <a:t>CapEX</a:t>
            </a:r>
            <a:r>
              <a:rPr lang="en-GB" dirty="0">
                <a:latin typeface="Source Sans Pro" panose="020B0503030403020204" pitchFamily="34" charset="0"/>
                <a:ea typeface="Source Sans Pro" panose="020B0503030403020204" pitchFamily="34" charset="0"/>
              </a:rPr>
              <a:t> costs</a:t>
            </a:r>
          </a:p>
          <a:p>
            <a:pPr marL="892175" indent="-439738">
              <a:buClr>
                <a:srgbClr val="F3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Aligns payment for the use of the solution with income &amp; efficiency gains over time</a:t>
            </a:r>
          </a:p>
        </p:txBody>
      </p:sp>
    </p:spTree>
    <p:extLst>
      <p:ext uri="{BB962C8B-B14F-4D97-AF65-F5344CB8AC3E}">
        <p14:creationId xmlns:p14="http://schemas.microsoft.com/office/powerpoint/2010/main" val="39893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19"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1"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22266"/>
                </a:solidFill>
              </a:rPr>
              <a:t>?</a:t>
            </a:r>
          </a:p>
        </p:txBody>
      </p:sp>
      <p:pic>
        <p:nvPicPr>
          <p:cNvPr id="3" name="Graphic 2" descr="Questions">
            <a:extLst>
              <a:ext uri="{FF2B5EF4-FFF2-40B4-BE49-F238E27FC236}">
                <a16:creationId xmlns:a16="http://schemas.microsoft.com/office/drawing/2014/main" id="{A3EFFB4A-BBB1-4EBD-8142-B9D78701A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8385" y="321128"/>
            <a:ext cx="6215743" cy="6215743"/>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312772"/>
            <a:ext cx="12191999" cy="629468"/>
          </a:xfrm>
          <a:prstGeom prst="rect">
            <a:avLst/>
          </a:prstGeom>
          <a:noFill/>
        </p:spPr>
        <p:txBody>
          <a:bodyPr wrap="square" rtlCol="0">
            <a:spAutoFit/>
          </a:bodyPr>
          <a:lstStyle/>
          <a:p>
            <a:pPr algn="ctr">
              <a:lnSpc>
                <a:spcPts val="3500"/>
              </a:lnSpc>
            </a:pPr>
            <a:r>
              <a:rPr lang="en-US" sz="6000" b="1" dirty="0">
                <a:solidFill>
                  <a:schemeClr val="bg1"/>
                </a:solidFill>
                <a:latin typeface="Source Sans Pro Black" panose="020B0503030403020204" pitchFamily="34" charset="0"/>
                <a:ea typeface="Source Sans Pro Black" panose="020B0503030403020204" pitchFamily="34" charset="0"/>
              </a:rPr>
              <a:t>QUESTIONS</a:t>
            </a:r>
          </a:p>
        </p:txBody>
      </p:sp>
    </p:spTree>
    <p:extLst>
      <p:ext uri="{BB962C8B-B14F-4D97-AF65-F5344CB8AC3E}">
        <p14:creationId xmlns:p14="http://schemas.microsoft.com/office/powerpoint/2010/main" val="101478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0"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4" name="Graphic 3" descr="Clipboard Checked">
            <a:extLst>
              <a:ext uri="{FF2B5EF4-FFF2-40B4-BE49-F238E27FC236}">
                <a16:creationId xmlns:a16="http://schemas.microsoft.com/office/drawing/2014/main" id="{0F03A4DE-BA99-4A2B-9284-8CCF7FCC96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4541" y="30295"/>
            <a:ext cx="6827705" cy="6827705"/>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312772"/>
            <a:ext cx="12191999" cy="629468"/>
          </a:xfrm>
          <a:prstGeom prst="rect">
            <a:avLst/>
          </a:prstGeom>
          <a:noFill/>
        </p:spPr>
        <p:txBody>
          <a:bodyPr wrap="square" rtlCol="0">
            <a:spAutoFit/>
          </a:bodyPr>
          <a:lstStyle/>
          <a:p>
            <a:pPr algn="ctr">
              <a:lnSpc>
                <a:spcPts val="3500"/>
              </a:lnSpc>
            </a:pPr>
            <a:r>
              <a:rPr lang="en-US" sz="6000" b="1" dirty="0">
                <a:solidFill>
                  <a:schemeClr val="bg1"/>
                </a:solidFill>
                <a:latin typeface="Source Sans Pro Black" panose="020B0503030403020204" pitchFamily="34" charset="0"/>
                <a:ea typeface="Source Sans Pro Black" panose="020B0503030403020204" pitchFamily="34" charset="0"/>
              </a:rPr>
              <a:t>WHATS ON THE AGENDA?</a:t>
            </a:r>
          </a:p>
        </p:txBody>
      </p:sp>
    </p:spTree>
    <p:extLst>
      <p:ext uri="{BB962C8B-B14F-4D97-AF65-F5344CB8AC3E}">
        <p14:creationId xmlns:p14="http://schemas.microsoft.com/office/powerpoint/2010/main" val="372045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175646"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What are we going to discuss today? </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265913" y="978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4" name="TextBox 13">
            <a:extLst>
              <a:ext uri="{FF2B5EF4-FFF2-40B4-BE49-F238E27FC236}">
                <a16:creationId xmlns:a16="http://schemas.microsoft.com/office/drawing/2014/main" id="{2CF7332B-06B9-0C41-B652-98F9D96158C1}"/>
              </a:ext>
            </a:extLst>
          </p:cNvPr>
          <p:cNvSpPr txBox="1"/>
          <p:nvPr/>
        </p:nvSpPr>
        <p:spPr>
          <a:xfrm>
            <a:off x="581220" y="1122811"/>
            <a:ext cx="8739051" cy="4708981"/>
          </a:xfrm>
          <a:prstGeom prst="rect">
            <a:avLst/>
          </a:prstGeom>
          <a:noFill/>
        </p:spPr>
        <p:txBody>
          <a:bodyPr wrap="square" rtlCol="0">
            <a:spAutoFit/>
          </a:bodyPr>
          <a:lstStyle/>
          <a:p>
            <a:pPr marL="342900" lvl="0" indent="-342900">
              <a:buClr>
                <a:srgbClr val="F4951B"/>
              </a:buClr>
              <a:buFont typeface="Wingdings" panose="05000000000000000000" pitchFamily="2" charset="2"/>
              <a:buChar char="§"/>
            </a:pPr>
            <a:r>
              <a:rPr lang="en-NZ" sz="2000" b="1" dirty="0">
                <a:latin typeface="Source Sans Pro" panose="020B0503030403020204" pitchFamily="34" charset="0"/>
                <a:ea typeface="Source Sans Pro" panose="020B0503030403020204" pitchFamily="34" charset="0"/>
              </a:rPr>
              <a:t>Why</a:t>
            </a:r>
          </a:p>
          <a:p>
            <a:pPr marL="800100" lvl="1" indent="-342900">
              <a:buClr>
                <a:srgbClr val="F4951B"/>
              </a:buClr>
              <a:buFont typeface="Wingdings" panose="05000000000000000000" pitchFamily="2" charset="2"/>
              <a:buChar char="ü"/>
            </a:pPr>
            <a:r>
              <a:rPr lang="en-NZ" sz="2000" dirty="0">
                <a:latin typeface="Source Sans Pro" panose="020B0503030403020204" pitchFamily="34" charset="0"/>
                <a:ea typeface="Source Sans Pro" panose="020B0503030403020204" pitchFamily="34" charset="0"/>
              </a:rPr>
              <a:t>The basis of the webinar and its origins</a:t>
            </a:r>
          </a:p>
          <a:p>
            <a:pPr lvl="0">
              <a:buClr>
                <a:srgbClr val="F4951B"/>
              </a:buClr>
            </a:pPr>
            <a:endParaRPr lang="en-NZ" sz="2000" dirty="0">
              <a:latin typeface="Source Sans Pro" panose="020B0503030403020204" pitchFamily="34" charset="0"/>
              <a:ea typeface="Source Sans Pro" panose="020B0503030403020204" pitchFamily="34" charset="0"/>
            </a:endParaRPr>
          </a:p>
          <a:p>
            <a:pPr marL="342900" lvl="0" indent="-342900">
              <a:buClr>
                <a:srgbClr val="F4951B"/>
              </a:buClr>
              <a:buFont typeface="Wingdings" panose="05000000000000000000" pitchFamily="2" charset="2"/>
              <a:buChar char="§"/>
            </a:pPr>
            <a:r>
              <a:rPr lang="en-NZ" sz="2000" b="1" dirty="0">
                <a:latin typeface="Source Sans Pro" panose="020B0503030403020204" pitchFamily="34" charset="0"/>
                <a:ea typeface="Source Sans Pro" panose="020B0503030403020204" pitchFamily="34" charset="0"/>
              </a:rPr>
              <a:t>What </a:t>
            </a:r>
          </a:p>
          <a:p>
            <a:pPr marL="800100" lvl="1" indent="-342900">
              <a:buClr>
                <a:srgbClr val="F4951B"/>
              </a:buClr>
              <a:buFont typeface="Wingdings" panose="05000000000000000000" pitchFamily="2" charset="2"/>
              <a:buChar char="ü"/>
            </a:pPr>
            <a:r>
              <a:rPr lang="en-NZ" sz="2000" dirty="0">
                <a:latin typeface="Source Sans Pro" panose="020B0503030403020204" pitchFamily="34" charset="0"/>
                <a:ea typeface="Source Sans Pro" panose="020B0503030403020204" pitchFamily="34" charset="0"/>
              </a:rPr>
              <a:t>We have seen in the Macro Economic market during COVID-19</a:t>
            </a:r>
          </a:p>
          <a:p>
            <a:pPr marL="800100" lvl="1" indent="-342900">
              <a:buClr>
                <a:srgbClr val="F4951B"/>
              </a:buClr>
              <a:buFont typeface="Wingdings" panose="05000000000000000000" pitchFamily="2" charset="2"/>
              <a:buChar char="ü"/>
            </a:pPr>
            <a:r>
              <a:rPr lang="en-NZ" sz="2000" dirty="0">
                <a:latin typeface="Source Sans Pro" panose="020B0503030403020204" pitchFamily="34" charset="0"/>
                <a:ea typeface="Source Sans Pro" panose="020B0503030403020204" pitchFamily="34" charset="0"/>
              </a:rPr>
              <a:t>Increase of Leasing as a tool/solution</a:t>
            </a:r>
          </a:p>
          <a:p>
            <a:pPr marL="342900" lvl="0" indent="-342900">
              <a:buClr>
                <a:srgbClr val="F4951B"/>
              </a:buClr>
              <a:buFont typeface="Wingdings" panose="05000000000000000000" pitchFamily="2" charset="2"/>
              <a:buChar char="§"/>
            </a:pPr>
            <a:endParaRPr lang="en-NZ" sz="2000" dirty="0">
              <a:latin typeface="Source Sans Pro" panose="020B0503030403020204" pitchFamily="34" charset="0"/>
              <a:ea typeface="Source Sans Pro" panose="020B0503030403020204" pitchFamily="34" charset="0"/>
            </a:endParaRPr>
          </a:p>
          <a:p>
            <a:pPr marL="342900" lvl="0" indent="-342900">
              <a:buClr>
                <a:srgbClr val="F4951B"/>
              </a:buClr>
              <a:buFont typeface="Wingdings" panose="05000000000000000000" pitchFamily="2" charset="2"/>
              <a:buChar char="§"/>
            </a:pPr>
            <a:r>
              <a:rPr lang="en-NZ" sz="2000" b="1" dirty="0">
                <a:latin typeface="Source Sans Pro" panose="020B0503030403020204" pitchFamily="34" charset="0"/>
                <a:ea typeface="Source Sans Pro" panose="020B0503030403020204" pitchFamily="34" charset="0"/>
              </a:rPr>
              <a:t>Leasing and IFRS16 changes – they go hand in hand</a:t>
            </a:r>
          </a:p>
          <a:p>
            <a:pPr marL="800100" lvl="1" indent="-342900">
              <a:buClr>
                <a:srgbClr val="F4951B"/>
              </a:buClr>
              <a:buFont typeface="Wingdings" panose="05000000000000000000" pitchFamily="2" charset="2"/>
              <a:buChar char="ü"/>
            </a:pPr>
            <a:r>
              <a:rPr lang="en-NZ" sz="2000" dirty="0">
                <a:latin typeface="Source Sans Pro" panose="020B0503030403020204" pitchFamily="34" charset="0"/>
                <a:ea typeface="Source Sans Pro" panose="020B0503030403020204" pitchFamily="34" charset="0"/>
              </a:rPr>
              <a:t>Client perspective - </a:t>
            </a:r>
            <a:r>
              <a:rPr lang="en-NZ" sz="2000" dirty="0" err="1">
                <a:latin typeface="Source Sans Pro" panose="020B0503030403020204" pitchFamily="34" charset="0"/>
                <a:ea typeface="Source Sans Pro" panose="020B0503030403020204" pitchFamily="34" charset="0"/>
              </a:rPr>
              <a:t>Tassal</a:t>
            </a:r>
            <a:endParaRPr lang="en-NZ" sz="2000" dirty="0">
              <a:latin typeface="Source Sans Pro" panose="020B0503030403020204" pitchFamily="34" charset="0"/>
              <a:ea typeface="Source Sans Pro" panose="020B0503030403020204" pitchFamily="34" charset="0"/>
            </a:endParaRPr>
          </a:p>
          <a:p>
            <a:pPr marL="342900" lvl="0" indent="-342900">
              <a:buClr>
                <a:srgbClr val="F4951B"/>
              </a:buClr>
              <a:buFont typeface="Wingdings" panose="05000000000000000000" pitchFamily="2" charset="2"/>
              <a:buChar char="§"/>
            </a:pPr>
            <a:endParaRPr lang="en-NZ" sz="2000" dirty="0">
              <a:latin typeface="Source Sans Pro" panose="020B0503030403020204" pitchFamily="34" charset="0"/>
              <a:ea typeface="Source Sans Pro" panose="020B0503030403020204" pitchFamily="34" charset="0"/>
            </a:endParaRPr>
          </a:p>
          <a:p>
            <a:pPr marL="342900" lvl="0" indent="-342900">
              <a:buClr>
                <a:srgbClr val="F4951B"/>
              </a:buClr>
              <a:buFont typeface="Wingdings" panose="05000000000000000000" pitchFamily="2" charset="2"/>
              <a:buChar char="§"/>
            </a:pPr>
            <a:r>
              <a:rPr lang="en-NZ" sz="2000" b="1" dirty="0">
                <a:latin typeface="Source Sans Pro" panose="020B0503030403020204" pitchFamily="34" charset="0"/>
                <a:ea typeface="Source Sans Pro" panose="020B0503030403020204" pitchFamily="34" charset="0"/>
              </a:rPr>
              <a:t>Technical Requirements</a:t>
            </a:r>
          </a:p>
          <a:p>
            <a:pPr marL="800100" lvl="1" indent="-342900">
              <a:buClr>
                <a:srgbClr val="F4951B"/>
              </a:buClr>
              <a:buFont typeface="Wingdings" panose="05000000000000000000" pitchFamily="2" charset="2"/>
              <a:buChar char="ü"/>
            </a:pPr>
            <a:r>
              <a:rPr lang="en-NZ" sz="2000" dirty="0">
                <a:latin typeface="Source Sans Pro" panose="020B0503030403020204" pitchFamily="34" charset="0"/>
                <a:ea typeface="Source Sans Pro" panose="020B0503030403020204" pitchFamily="34" charset="0"/>
              </a:rPr>
              <a:t>IFRS16 and the key areas following the impact of COVID-19 - EY </a:t>
            </a:r>
          </a:p>
          <a:p>
            <a:pPr marL="800100" lvl="1" indent="-342900">
              <a:buClr>
                <a:srgbClr val="F4951B"/>
              </a:buClr>
              <a:buFont typeface="Wingdings" panose="05000000000000000000" pitchFamily="2" charset="2"/>
              <a:buChar char="ü"/>
            </a:pPr>
            <a:r>
              <a:rPr lang="en-NZ" sz="2000" dirty="0">
                <a:latin typeface="Source Sans Pro" panose="020B0503030403020204" pitchFamily="34" charset="0"/>
                <a:ea typeface="Source Sans Pro" panose="020B0503030403020204" pitchFamily="34" charset="0"/>
              </a:rPr>
              <a:t>Additional industry insights - Quadrent</a:t>
            </a:r>
          </a:p>
          <a:p>
            <a:pPr marL="342900" lvl="0" indent="-342900">
              <a:buClr>
                <a:srgbClr val="F4951B"/>
              </a:buClr>
              <a:buFont typeface="Wingdings" panose="05000000000000000000" pitchFamily="2" charset="2"/>
              <a:buChar char="§"/>
            </a:pPr>
            <a:endParaRPr lang="en-NZ" sz="2000" dirty="0">
              <a:latin typeface="Source Sans Pro" panose="020B0503030403020204" pitchFamily="34" charset="0"/>
              <a:ea typeface="Source Sans Pro" panose="020B0503030403020204" pitchFamily="34" charset="0"/>
            </a:endParaRPr>
          </a:p>
          <a:p>
            <a:pPr marL="342900" lvl="0" indent="-342900">
              <a:buClr>
                <a:srgbClr val="F4951B"/>
              </a:buClr>
              <a:buFont typeface="Wingdings" panose="05000000000000000000" pitchFamily="2" charset="2"/>
              <a:buChar char="§"/>
            </a:pPr>
            <a:r>
              <a:rPr lang="en-NZ" sz="2000" b="1" dirty="0">
                <a:latin typeface="Source Sans Pro" panose="020B0503030403020204" pitchFamily="34" charset="0"/>
                <a:ea typeface="Source Sans Pro" panose="020B0503030403020204" pitchFamily="34" charset="0"/>
              </a:rPr>
              <a:t>Questions</a:t>
            </a:r>
            <a:r>
              <a:rPr lang="en-US" sz="2000" b="1" dirty="0">
                <a:latin typeface="Source Sans Pro" panose="020B0503030403020204" pitchFamily="34" charset="0"/>
                <a:ea typeface="Source Sans Pro" panose="020B0503030403020204" pitchFamily="34" charset="0"/>
              </a:rPr>
              <a:t> </a:t>
            </a:r>
          </a:p>
        </p:txBody>
      </p:sp>
      <p:pic>
        <p:nvPicPr>
          <p:cNvPr id="2" name="Picture 1">
            <a:extLst>
              <a:ext uri="{FF2B5EF4-FFF2-40B4-BE49-F238E27FC236}">
                <a16:creationId xmlns:a16="http://schemas.microsoft.com/office/drawing/2014/main" id="{57F151A3-3B4E-45C3-9BA9-BE7BB730148B}"/>
              </a:ext>
            </a:extLst>
          </p:cNvPr>
          <p:cNvPicPr>
            <a:picLocks noChangeAspect="1"/>
          </p:cNvPicPr>
          <p:nvPr/>
        </p:nvPicPr>
        <p:blipFill>
          <a:blip r:embed="rId2"/>
          <a:stretch>
            <a:fillRect/>
          </a:stretch>
        </p:blipFill>
        <p:spPr>
          <a:xfrm>
            <a:off x="8692858" y="1737443"/>
            <a:ext cx="3073110" cy="3621138"/>
          </a:xfrm>
          <a:prstGeom prst="rect">
            <a:avLst/>
          </a:prstGeom>
        </p:spPr>
      </p:pic>
    </p:spTree>
    <p:extLst>
      <p:ext uri="{BB962C8B-B14F-4D97-AF65-F5344CB8AC3E}">
        <p14:creationId xmlns:p14="http://schemas.microsoft.com/office/powerpoint/2010/main" val="16631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71793" y="362622"/>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Today’s Speakers</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1097883"/>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2" name="Rectangle 1">
            <a:extLst>
              <a:ext uri="{FF2B5EF4-FFF2-40B4-BE49-F238E27FC236}">
                <a16:creationId xmlns:a16="http://schemas.microsoft.com/office/drawing/2014/main" id="{16628DDE-25AF-48A4-B7BE-0EF7AB9924DE}"/>
              </a:ext>
            </a:extLst>
          </p:cNvPr>
          <p:cNvSpPr/>
          <p:nvPr/>
        </p:nvSpPr>
        <p:spPr>
          <a:xfrm>
            <a:off x="2569563" y="1347743"/>
            <a:ext cx="9140656" cy="5155257"/>
          </a:xfrm>
          <a:prstGeom prst="rect">
            <a:avLst/>
          </a:prstGeom>
        </p:spPr>
        <p:txBody>
          <a:bodyPr wrap="square">
            <a:spAutoFit/>
          </a:bodyPr>
          <a:lstStyle/>
          <a:p>
            <a:r>
              <a:rPr lang="en-US" sz="2000" b="1" dirty="0">
                <a:latin typeface="Source Sans Pro Black" panose="020B0503030403020204" pitchFamily="34" charset="0"/>
                <a:ea typeface="Source Sans Pro Black" panose="020B0503030403020204" pitchFamily="34" charset="0"/>
              </a:rPr>
              <a:t>TOPIC EXPERTS</a:t>
            </a:r>
          </a:p>
          <a:p>
            <a:endParaRPr lang="en-US" sz="800" b="1" dirty="0">
              <a:solidFill>
                <a:srgbClr val="222266"/>
              </a:solidFill>
              <a:latin typeface="Source Sans Pro Black" panose="020B0503030403020204" pitchFamily="34" charset="0"/>
              <a:ea typeface="Source Sans Pro Black" panose="020B0503030403020204" pitchFamily="34" charset="0"/>
            </a:endParaRPr>
          </a:p>
          <a:p>
            <a:r>
              <a:rPr lang="en-US" sz="2000" b="1" dirty="0">
                <a:solidFill>
                  <a:srgbClr val="222266"/>
                </a:solidFill>
                <a:latin typeface="Source Sans Pro Black" panose="020B0503030403020204" pitchFamily="34" charset="0"/>
                <a:ea typeface="Source Sans Pro Black" panose="020B0503030403020204" pitchFamily="34" charset="0"/>
              </a:rPr>
              <a:t>John Askham - EY</a:t>
            </a:r>
          </a:p>
          <a:p>
            <a:r>
              <a:rPr lang="en-US" sz="1600" dirty="0">
                <a:latin typeface="Source Sans Pro" panose="020B0503030403020204" pitchFamily="34" charset="0"/>
                <a:ea typeface="Source Sans Pro" panose="020B0503030403020204" pitchFamily="34" charset="0"/>
              </a:rPr>
              <a:t>John is a Director in Financial Accounting Advisory Services in EY's Sydney office assisting a large number of public and private sector clients with the practical aspects of IFRS 16. </a:t>
            </a:r>
          </a:p>
          <a:p>
            <a:endParaRPr lang="en-US" sz="1100" dirty="0">
              <a:latin typeface="Source Sans Pro" panose="020B0503030403020204" pitchFamily="34" charset="0"/>
              <a:ea typeface="Source Sans Pro" panose="020B0503030403020204" pitchFamily="34" charset="0"/>
            </a:endParaRPr>
          </a:p>
          <a:p>
            <a:r>
              <a:rPr lang="en-US" sz="2000" b="1" dirty="0">
                <a:solidFill>
                  <a:srgbClr val="222266"/>
                </a:solidFill>
                <a:latin typeface="Source Sans Pro Black" panose="020B0503030403020204" pitchFamily="34" charset="0"/>
                <a:ea typeface="Source Sans Pro Black" panose="020B0503030403020204" pitchFamily="34" charset="0"/>
              </a:rPr>
              <a:t>Kim Wiggins - </a:t>
            </a:r>
            <a:r>
              <a:rPr lang="en-US" sz="2000" b="1" dirty="0" err="1">
                <a:solidFill>
                  <a:srgbClr val="222266"/>
                </a:solidFill>
                <a:latin typeface="Source Sans Pro Black" panose="020B0503030403020204" pitchFamily="34" charset="0"/>
                <a:ea typeface="Source Sans Pro Black" panose="020B0503030403020204" pitchFamily="34" charset="0"/>
              </a:rPr>
              <a:t>Tassal</a:t>
            </a:r>
            <a:endParaRPr lang="en-US" sz="2000" b="1" dirty="0">
              <a:solidFill>
                <a:srgbClr val="222266"/>
              </a:solidFill>
              <a:latin typeface="Source Sans Pro Black" panose="020B0503030403020204" pitchFamily="34" charset="0"/>
              <a:ea typeface="Source Sans Pro Black" panose="020B0503030403020204" pitchFamily="34" charset="0"/>
            </a:endParaRPr>
          </a:p>
          <a:p>
            <a:r>
              <a:rPr lang="en-US" sz="1600" dirty="0">
                <a:latin typeface="Source Sans Pro" panose="020B0503030403020204" pitchFamily="34" charset="0"/>
                <a:ea typeface="Source Sans Pro" panose="020B0503030403020204" pitchFamily="34" charset="0"/>
              </a:rPr>
              <a:t>Kim is the Finance Manager at ASX listed </a:t>
            </a:r>
            <a:r>
              <a:rPr lang="en-US" sz="1600" dirty="0" err="1">
                <a:latin typeface="Source Sans Pro" panose="020B0503030403020204" pitchFamily="34" charset="0"/>
                <a:ea typeface="Source Sans Pro" panose="020B0503030403020204" pitchFamily="34" charset="0"/>
              </a:rPr>
              <a:t>Tassal</a:t>
            </a:r>
            <a:r>
              <a:rPr lang="en-US" sz="1600" dirty="0">
                <a:latin typeface="Source Sans Pro" panose="020B0503030403020204" pitchFamily="34" charset="0"/>
                <a:ea typeface="Source Sans Pro" panose="020B0503030403020204" pitchFamily="34" charset="0"/>
              </a:rPr>
              <a:t> Group.  </a:t>
            </a:r>
            <a:r>
              <a:rPr lang="en-US" sz="1600" dirty="0" err="1">
                <a:latin typeface="Source Sans Pro" panose="020B0503030403020204" pitchFamily="34" charset="0"/>
                <a:ea typeface="Source Sans Pro" panose="020B0503030403020204" pitchFamily="34" charset="0"/>
              </a:rPr>
              <a:t>Tassal</a:t>
            </a:r>
            <a:r>
              <a:rPr lang="en-US" sz="1600" dirty="0">
                <a:latin typeface="Source Sans Pro" panose="020B0503030403020204" pitchFamily="34" charset="0"/>
                <a:ea typeface="Source Sans Pro" panose="020B0503030403020204" pitchFamily="34" charset="0"/>
              </a:rPr>
              <a:t> is a large user of leasing for its equipment portfolio and Kim has been at the forefront of their successful transition to account for IFRS 16.</a:t>
            </a:r>
          </a:p>
          <a:p>
            <a:endParaRPr lang="en-US" sz="1100" dirty="0">
              <a:latin typeface="Source Sans Pro" panose="020B0503030403020204" pitchFamily="34" charset="0"/>
              <a:ea typeface="Source Sans Pro" panose="020B0503030403020204" pitchFamily="34" charset="0"/>
            </a:endParaRPr>
          </a:p>
          <a:p>
            <a:r>
              <a:rPr lang="en-US" sz="2000" b="1" dirty="0">
                <a:solidFill>
                  <a:srgbClr val="222266"/>
                </a:solidFill>
                <a:latin typeface="Source Sans Pro Black" panose="020B0503030403020204" pitchFamily="34" charset="0"/>
                <a:ea typeface="Source Sans Pro Black" panose="020B0503030403020204" pitchFamily="34" charset="0"/>
              </a:rPr>
              <a:t>Stefan Iggo - Quadrent</a:t>
            </a:r>
          </a:p>
          <a:p>
            <a:r>
              <a:rPr lang="en-AU" sz="1600" dirty="0">
                <a:latin typeface="Source Sans Pro" panose="020B0503030403020204" pitchFamily="34" charset="0"/>
                <a:ea typeface="Source Sans Pro" panose="020B0503030403020204" pitchFamily="34" charset="0"/>
              </a:rPr>
              <a:t>Stefan is Quadrent’s CFO and drives the LOIS (</a:t>
            </a:r>
            <a:r>
              <a:rPr lang="en-AU" sz="1600" dirty="0" err="1">
                <a:latin typeface="Source Sans Pro" panose="020B0503030403020204" pitchFamily="34" charset="0"/>
                <a:ea typeface="Source Sans Pro" panose="020B0503030403020204" pitchFamily="34" charset="0"/>
              </a:rPr>
              <a:t>Quadrent’s</a:t>
            </a:r>
            <a:r>
              <a:rPr lang="en-AU" sz="1600" dirty="0">
                <a:latin typeface="Source Sans Pro" panose="020B0503030403020204" pitchFamily="34" charset="0"/>
                <a:ea typeface="Source Sans Pro" panose="020B0503030403020204" pitchFamily="34" charset="0"/>
              </a:rPr>
              <a:t> IFRS16 lease accounting SaaS solution) team.  His experience in assisting clients across a multitude of industries  with their transition to IFRS 16 combined with his background in leasing allows him to have a unique perspective on the market and the good and bad stories.</a:t>
            </a:r>
          </a:p>
          <a:p>
            <a:endParaRPr lang="en-AU" sz="1100" dirty="0">
              <a:latin typeface="Source Sans Pro" panose="020B0503030403020204" pitchFamily="34" charset="0"/>
              <a:ea typeface="Source Sans Pro" panose="020B0503030403020204" pitchFamily="34" charset="0"/>
            </a:endParaRPr>
          </a:p>
          <a:p>
            <a:r>
              <a:rPr lang="en-AU" sz="2000" b="1" cap="all" dirty="0">
                <a:latin typeface="Source Sans Pro Black" panose="020B0503030403020204" pitchFamily="34" charset="0"/>
                <a:ea typeface="Source Sans Pro Black" panose="020B0503030403020204" pitchFamily="34" charset="0"/>
              </a:rPr>
              <a:t>Facilitator </a:t>
            </a:r>
          </a:p>
          <a:p>
            <a:endParaRPr lang="en-AU" sz="800" b="1" cap="all" dirty="0">
              <a:solidFill>
                <a:srgbClr val="222266"/>
              </a:solidFill>
              <a:latin typeface="Source Sans Pro Black" panose="020B0503030403020204" pitchFamily="34" charset="0"/>
              <a:ea typeface="Source Sans Pro Black" panose="020B0503030403020204" pitchFamily="34" charset="0"/>
            </a:endParaRPr>
          </a:p>
          <a:p>
            <a:r>
              <a:rPr lang="en-AU" sz="2000" b="1" dirty="0">
                <a:solidFill>
                  <a:srgbClr val="222266"/>
                </a:solidFill>
                <a:latin typeface="Source Sans Pro Black" panose="020B0503030403020204" pitchFamily="34" charset="0"/>
                <a:ea typeface="Source Sans Pro Black" panose="020B0503030403020204" pitchFamily="34" charset="0"/>
              </a:rPr>
              <a:t>Damon Kennedy – Quadrent</a:t>
            </a:r>
          </a:p>
          <a:p>
            <a:r>
              <a:rPr lang="en-AU" sz="1600" dirty="0">
                <a:latin typeface="Source Sans Pro" panose="020B0503030403020204" pitchFamily="34" charset="0"/>
                <a:ea typeface="Source Sans Pro" panose="020B0503030403020204" pitchFamily="34" charset="0"/>
              </a:rPr>
              <a:t>A Director of Quadrent’s Australian business focusing on sales of both leasing and LOIS. It is my budget/s that has been affected by the ebbs and flows of both COVID-19 and the IFRS 16 transition!</a:t>
            </a:r>
          </a:p>
        </p:txBody>
      </p:sp>
      <p:pic>
        <p:nvPicPr>
          <p:cNvPr id="2050" name="Picture 2">
            <a:extLst>
              <a:ext uri="{FF2B5EF4-FFF2-40B4-BE49-F238E27FC236}">
                <a16:creationId xmlns:a16="http://schemas.microsoft.com/office/drawing/2014/main" id="{8B8719A7-4E6C-490F-A9AA-EDFDE20AD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65" y="1778714"/>
            <a:ext cx="814526" cy="73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ome - Tassal Tassie Salmon">
            <a:extLst>
              <a:ext uri="{FF2B5EF4-FFF2-40B4-BE49-F238E27FC236}">
                <a16:creationId xmlns:a16="http://schemas.microsoft.com/office/drawing/2014/main" id="{4D22F5B2-2884-4FC4-AFA7-DF1BE9A0F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5" y="2953198"/>
            <a:ext cx="1057276" cy="510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 shot of a computer&#10;&#10;Description automatically generated">
            <a:extLst>
              <a:ext uri="{FF2B5EF4-FFF2-40B4-BE49-F238E27FC236}">
                <a16:creationId xmlns:a16="http://schemas.microsoft.com/office/drawing/2014/main" id="{C4C270F1-3247-4CD3-B9A8-CB8ABB38502B}"/>
              </a:ext>
            </a:extLst>
          </p:cNvPr>
          <p:cNvPicPr>
            <a:picLocks noChangeAspect="1"/>
          </p:cNvPicPr>
          <p:nvPr/>
        </p:nvPicPr>
        <p:blipFill>
          <a:blip r:embed="rId4"/>
          <a:stretch>
            <a:fillRect/>
          </a:stretch>
        </p:blipFill>
        <p:spPr>
          <a:xfrm>
            <a:off x="671667" y="4295836"/>
            <a:ext cx="1781056" cy="258596"/>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F3AEBE82-5E49-45EE-9622-932409C78092}"/>
              </a:ext>
            </a:extLst>
          </p:cNvPr>
          <p:cNvPicPr>
            <a:picLocks noChangeAspect="1"/>
          </p:cNvPicPr>
          <p:nvPr/>
        </p:nvPicPr>
        <p:blipFill>
          <a:blip r:embed="rId4"/>
          <a:stretch>
            <a:fillRect/>
          </a:stretch>
        </p:blipFill>
        <p:spPr>
          <a:xfrm>
            <a:off x="554826" y="5890584"/>
            <a:ext cx="1781056" cy="258596"/>
          </a:xfrm>
          <a:prstGeom prst="rect">
            <a:avLst/>
          </a:prstGeom>
        </p:spPr>
      </p:pic>
    </p:spTree>
    <p:extLst>
      <p:ext uri="{BB962C8B-B14F-4D97-AF65-F5344CB8AC3E}">
        <p14:creationId xmlns:p14="http://schemas.microsoft.com/office/powerpoint/2010/main" val="36060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additive="base">
                                        <p:cTn id="5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anim calcmode="lin" valueType="num">
                                      <p:cBhvr additive="base">
                                        <p:cTn id="6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anim calcmode="lin" valueType="num">
                                      <p:cBhvr additive="base">
                                        <p:cTn id="7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1E2295-3378-46F7-85CE-447CA6419D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806068C-FAE9-B34C-8E2E-FC3903CB1D51}"/>
              </a:ext>
            </a:extLst>
          </p:cNvPr>
          <p:cNvSpPr/>
          <p:nvPr/>
        </p:nvSpPr>
        <p:spPr>
          <a:xfrm>
            <a:off x="448053" y="212024"/>
            <a:ext cx="8813933" cy="6428261"/>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sp>
        <p:nvSpPr>
          <p:cNvPr id="8" name="TextBox 7">
            <a:extLst>
              <a:ext uri="{FF2B5EF4-FFF2-40B4-BE49-F238E27FC236}">
                <a16:creationId xmlns:a16="http://schemas.microsoft.com/office/drawing/2014/main" id="{E6AAFEF4-7166-6E4E-AF89-85113673A257}"/>
              </a:ext>
            </a:extLst>
          </p:cNvPr>
          <p:cNvSpPr txBox="1"/>
          <p:nvPr/>
        </p:nvSpPr>
        <p:spPr>
          <a:xfrm>
            <a:off x="737456" y="680339"/>
            <a:ext cx="7547228" cy="1011495"/>
          </a:xfrm>
          <a:prstGeom prst="rect">
            <a:avLst/>
          </a:prstGeom>
          <a:noFill/>
        </p:spPr>
        <p:txBody>
          <a:bodyPr wrap="square" rtlCol="0">
            <a:spAutoFit/>
          </a:bodyPr>
          <a:lstStyle/>
          <a:p>
            <a:pPr>
              <a:lnSpc>
                <a:spcPts val="3500"/>
              </a:lnSpc>
            </a:pPr>
            <a:r>
              <a:rPr lang="en-US" sz="4000" b="1" dirty="0" err="1">
                <a:solidFill>
                  <a:schemeClr val="bg1"/>
                </a:solidFill>
                <a:latin typeface="Source Sans Pro Black" panose="020B0503030403020204" pitchFamily="34" charset="0"/>
                <a:ea typeface="Source Sans Pro Black" panose="020B0503030403020204" pitchFamily="34" charset="0"/>
              </a:rPr>
              <a:t>Quadrent’s</a:t>
            </a:r>
            <a:r>
              <a:rPr lang="en-US" sz="4000" b="1" dirty="0">
                <a:solidFill>
                  <a:schemeClr val="bg1"/>
                </a:solidFill>
                <a:latin typeface="Source Sans Pro Black" panose="020B0503030403020204" pitchFamily="34" charset="0"/>
                <a:ea typeface="Source Sans Pro Black" panose="020B0503030403020204" pitchFamily="34" charset="0"/>
              </a:rPr>
              <a:t> Unique Perspective</a:t>
            </a:r>
            <a:br>
              <a:rPr lang="en-US" sz="4000" b="1" dirty="0">
                <a:solidFill>
                  <a:schemeClr val="bg1"/>
                </a:solidFill>
                <a:latin typeface="Source Sans Pro Black" panose="020B0503030403020204" pitchFamily="34" charset="0"/>
                <a:ea typeface="Source Sans Pro Black" panose="020B0503030403020204" pitchFamily="34" charset="0"/>
              </a:rPr>
            </a:br>
            <a:endParaRPr lang="en-US" sz="4000" b="1" dirty="0">
              <a:solidFill>
                <a:schemeClr val="bg1"/>
              </a:solidFill>
              <a:latin typeface="Source Sans Pro Black" panose="020B0503030403020204" pitchFamily="34" charset="0"/>
              <a:ea typeface="Source Sans Pro Black" panose="020B0503030403020204" pitchFamily="34" charset="0"/>
            </a:endParaRPr>
          </a:p>
        </p:txBody>
      </p:sp>
      <p:sp>
        <p:nvSpPr>
          <p:cNvPr id="14" name="TextBox 13">
            <a:extLst>
              <a:ext uri="{FF2B5EF4-FFF2-40B4-BE49-F238E27FC236}">
                <a16:creationId xmlns:a16="http://schemas.microsoft.com/office/drawing/2014/main" id="{B3006BDA-C0B1-B041-A35D-F0D2C8E8F030}"/>
              </a:ext>
            </a:extLst>
          </p:cNvPr>
          <p:cNvSpPr txBox="1"/>
          <p:nvPr/>
        </p:nvSpPr>
        <p:spPr>
          <a:xfrm>
            <a:off x="723557" y="1697734"/>
            <a:ext cx="8361449" cy="3785652"/>
          </a:xfrm>
          <a:prstGeom prst="rect">
            <a:avLst/>
          </a:prstGeom>
          <a:noFill/>
        </p:spPr>
        <p:txBody>
          <a:bodyPr wrap="square" rtlCol="0">
            <a:spAutoFit/>
          </a:bodyPr>
          <a:lstStyle/>
          <a:p>
            <a:pPr marL="285750" lvl="0" indent="-285750">
              <a:buClr>
                <a:srgbClr val="F3951B"/>
              </a:buClr>
              <a:buFont typeface="Wingdings" panose="05000000000000000000" pitchFamily="2" charset="2"/>
              <a:buChar char="§"/>
            </a:pPr>
            <a:r>
              <a:rPr lang="en-NZ" sz="1600" dirty="0">
                <a:solidFill>
                  <a:schemeClr val="bg1"/>
                </a:solidFill>
                <a:latin typeface="Source Sans Pro Light" panose="020B0403030403020204" pitchFamily="34" charset="0"/>
                <a:ea typeface="Source Sans Pro Light" panose="020B0403030403020204" pitchFamily="34" charset="0"/>
              </a:rPr>
              <a:t>We are a lessor – specialising in operating lease structures for mid-tier through to institutional and Government clients for deals from $500k - $50m</a:t>
            </a:r>
          </a:p>
          <a:p>
            <a:pPr marL="285750" lvl="0" indent="-285750">
              <a:buFont typeface="Wingdings" panose="05000000000000000000" pitchFamily="2" charset="2"/>
              <a:buChar char="§"/>
            </a:pPr>
            <a:endParaRPr lang="en-NZ" sz="1600" dirty="0">
              <a:solidFill>
                <a:schemeClr val="bg1"/>
              </a:solidFill>
              <a:latin typeface="Source Sans Pro Light" panose="020B0403030403020204" pitchFamily="34" charset="0"/>
              <a:ea typeface="Source Sans Pro Light" panose="020B0403030403020204" pitchFamily="34" charset="0"/>
            </a:endParaRPr>
          </a:p>
          <a:p>
            <a:pPr marL="285750" indent="-285750">
              <a:buClr>
                <a:srgbClr val="F3951B"/>
              </a:buClr>
              <a:buFont typeface="Wingdings" panose="05000000000000000000" pitchFamily="2" charset="2"/>
              <a:buChar char="§"/>
            </a:pPr>
            <a:r>
              <a:rPr lang="en-NZ" sz="1600" dirty="0">
                <a:solidFill>
                  <a:schemeClr val="bg1"/>
                </a:solidFill>
                <a:latin typeface="Source Sans Pro Light" panose="020B0403030403020204" pitchFamily="34" charset="0"/>
                <a:ea typeface="Source Sans Pro Light" panose="020B0403030403020204" pitchFamily="34" charset="0"/>
              </a:rPr>
              <a:t>World leading tools for IFRS 16 Compliance, reporting &amp; asset management of lease portfolios that some of the world’s most respected brands use</a:t>
            </a:r>
          </a:p>
          <a:p>
            <a:pPr marL="285750" lvl="0" indent="-285750">
              <a:buClr>
                <a:srgbClr val="F3951B"/>
              </a:buClr>
              <a:buFont typeface="Wingdings" panose="05000000000000000000" pitchFamily="2" charset="2"/>
              <a:buChar char="§"/>
            </a:pPr>
            <a:endParaRPr lang="en-NZ" sz="1600" dirty="0">
              <a:solidFill>
                <a:schemeClr val="bg1"/>
              </a:solidFill>
              <a:latin typeface="Source Sans Pro Light" panose="020B0403030403020204" pitchFamily="34" charset="0"/>
              <a:ea typeface="Source Sans Pro Light" panose="020B0403030403020204" pitchFamily="34" charset="0"/>
            </a:endParaRPr>
          </a:p>
          <a:p>
            <a:pPr marL="1177925" lvl="0" indent="-285750">
              <a:buClr>
                <a:srgbClr val="F3951B"/>
              </a:buClr>
              <a:buFont typeface="Wingdings" panose="05000000000000000000" pitchFamily="2" charset="2"/>
              <a:buChar char="ü"/>
            </a:pPr>
            <a:r>
              <a:rPr lang="en-NZ" sz="1600" dirty="0">
                <a:solidFill>
                  <a:schemeClr val="bg1"/>
                </a:solidFill>
                <a:latin typeface="Source Sans Pro Light" panose="020B0403030403020204" pitchFamily="34" charset="0"/>
                <a:ea typeface="Source Sans Pro Light" panose="020B0403030403020204" pitchFamily="34" charset="0"/>
              </a:rPr>
              <a:t>30,000 leases</a:t>
            </a:r>
          </a:p>
          <a:p>
            <a:pPr marL="1177925" indent="-285750">
              <a:buClr>
                <a:srgbClr val="F3951B"/>
              </a:buClr>
              <a:buFont typeface="Wingdings" panose="05000000000000000000" pitchFamily="2" charset="2"/>
              <a:buChar char="ü"/>
            </a:pPr>
            <a:r>
              <a:rPr lang="en-NZ" sz="1600" dirty="0">
                <a:solidFill>
                  <a:schemeClr val="bg1"/>
                </a:solidFill>
                <a:latin typeface="Source Sans Pro Light" panose="020B0403030403020204" pitchFamily="34" charset="0"/>
                <a:ea typeface="Source Sans Pro Light" panose="020B0403030403020204" pitchFamily="34" charset="0"/>
              </a:rPr>
              <a:t>$25b in assets</a:t>
            </a:r>
          </a:p>
          <a:p>
            <a:pPr marL="1177925" lvl="0" indent="-285750">
              <a:buClr>
                <a:srgbClr val="F3951B"/>
              </a:buClr>
              <a:buFont typeface="Wingdings" panose="05000000000000000000" pitchFamily="2" charset="2"/>
              <a:buChar char="ü"/>
            </a:pPr>
            <a:r>
              <a:rPr lang="en-NZ" sz="1600" dirty="0">
                <a:solidFill>
                  <a:schemeClr val="bg1"/>
                </a:solidFill>
                <a:latin typeface="Source Sans Pro Light" panose="020B0403030403020204" pitchFamily="34" charset="0"/>
                <a:ea typeface="Source Sans Pro Light" panose="020B0403030403020204" pitchFamily="34" charset="0"/>
              </a:rPr>
              <a:t>400 customers</a:t>
            </a:r>
          </a:p>
          <a:p>
            <a:pPr marL="285750" lvl="0" indent="-285750">
              <a:buClr>
                <a:srgbClr val="F3951B"/>
              </a:buClr>
              <a:buFont typeface="Wingdings" panose="05000000000000000000" pitchFamily="2" charset="2"/>
              <a:buChar char="§"/>
            </a:pPr>
            <a:endParaRPr lang="en-NZ" sz="1600" dirty="0">
              <a:solidFill>
                <a:schemeClr val="bg1"/>
              </a:solidFill>
              <a:latin typeface="Source Sans Pro Light" panose="020B0403030403020204" pitchFamily="34" charset="0"/>
              <a:ea typeface="Source Sans Pro Light" panose="020B0403030403020204" pitchFamily="34" charset="0"/>
            </a:endParaRPr>
          </a:p>
          <a:p>
            <a:pPr marL="285750" lvl="0" indent="-285750">
              <a:buClr>
                <a:srgbClr val="F3951B"/>
              </a:buClr>
              <a:buFont typeface="Wingdings" panose="05000000000000000000" pitchFamily="2" charset="2"/>
              <a:buChar char="§"/>
            </a:pPr>
            <a:r>
              <a:rPr lang="en-NZ" sz="1600" dirty="0">
                <a:solidFill>
                  <a:schemeClr val="bg1"/>
                </a:solidFill>
                <a:latin typeface="Source Sans Pro Light" panose="020B0403030403020204" pitchFamily="34" charset="0"/>
                <a:ea typeface="Source Sans Pro Light" panose="020B0403030403020204" pitchFamily="34" charset="0"/>
              </a:rPr>
              <a:t>This puts us in a unique position to see first hand the combined effects of COVID-19 and IFRS 16</a:t>
            </a:r>
          </a:p>
          <a:p>
            <a:pPr marL="285750" lvl="0" indent="-285750">
              <a:buClr>
                <a:srgbClr val="F3951B"/>
              </a:buClr>
              <a:buFont typeface="Wingdings" panose="05000000000000000000" pitchFamily="2" charset="2"/>
              <a:buChar char="§"/>
            </a:pPr>
            <a:endParaRPr lang="en-NZ" sz="1600" dirty="0">
              <a:solidFill>
                <a:schemeClr val="bg1"/>
              </a:solidFill>
              <a:latin typeface="Source Sans Pro Light" panose="020B0403030403020204" pitchFamily="34" charset="0"/>
              <a:ea typeface="Source Sans Pro Light" panose="020B0403030403020204" pitchFamily="34" charset="0"/>
            </a:endParaRPr>
          </a:p>
          <a:p>
            <a:pPr marL="285750" lvl="0" indent="-285750">
              <a:buClr>
                <a:srgbClr val="F3951B"/>
              </a:buClr>
              <a:buFont typeface="Wingdings" panose="05000000000000000000" pitchFamily="2" charset="2"/>
              <a:buChar char="§"/>
            </a:pPr>
            <a:r>
              <a:rPr lang="en-NZ" sz="1600" dirty="0">
                <a:solidFill>
                  <a:schemeClr val="bg1"/>
                </a:solidFill>
                <a:latin typeface="Source Sans Pro Light" panose="020B0403030403020204" pitchFamily="34" charset="0"/>
                <a:ea typeface="Source Sans Pro Light" panose="020B0403030403020204" pitchFamily="34" charset="0"/>
              </a:rPr>
              <a:t>We have seen a lot of change in the past 12 months and insights drawn from analysing the data and market movements can provide our clients, both current and prospective, efficiencies, savings and opportunities they may have otherwise taken longer to see</a:t>
            </a:r>
          </a:p>
        </p:txBody>
      </p:sp>
      <p:sp>
        <p:nvSpPr>
          <p:cNvPr id="12" name="Rectangle 11">
            <a:extLst>
              <a:ext uri="{FF2B5EF4-FFF2-40B4-BE49-F238E27FC236}">
                <a16:creationId xmlns:a16="http://schemas.microsoft.com/office/drawing/2014/main" id="{358EF457-3FCB-4070-A1A4-09EB6E2B5519}"/>
              </a:ext>
            </a:extLst>
          </p:cNvPr>
          <p:cNvSpPr/>
          <p:nvPr/>
        </p:nvSpPr>
        <p:spPr>
          <a:xfrm>
            <a:off x="819993" y="502625"/>
            <a:ext cx="7299438" cy="74223"/>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2" name="Rectangle 1">
            <a:extLst>
              <a:ext uri="{FF2B5EF4-FFF2-40B4-BE49-F238E27FC236}">
                <a16:creationId xmlns:a16="http://schemas.microsoft.com/office/drawing/2014/main" id="{0B7F64F7-22EF-4B3B-A2DA-4CE8CA89E4B4}"/>
              </a:ext>
            </a:extLst>
          </p:cNvPr>
          <p:cNvSpPr/>
          <p:nvPr/>
        </p:nvSpPr>
        <p:spPr>
          <a:xfrm>
            <a:off x="819993" y="1326908"/>
            <a:ext cx="7299438" cy="74223"/>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Tree>
    <p:extLst>
      <p:ext uri="{BB962C8B-B14F-4D97-AF65-F5344CB8AC3E}">
        <p14:creationId xmlns:p14="http://schemas.microsoft.com/office/powerpoint/2010/main" val="15568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 calcmode="lin" valueType="num">
                                      <p:cBhvr>
                                        <p:cTn id="17"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4">
                                            <p:txEl>
                                              <p:pRg st="4" end="4"/>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 calcmode="lin" valueType="num">
                                      <p:cBhvr>
                                        <p:cTn id="23"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14">
                                            <p:txEl>
                                              <p:pRg st="5" end="5"/>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anim calcmode="lin" valueType="num">
                                      <p:cBhvr>
                                        <p:cTn id="2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Effect transition="in" filter="randombar(horizontal)">
                                      <p:cBhvr>
                                        <p:cTn id="37" dur="500"/>
                                        <p:tgtEl>
                                          <p:spTgt spid="1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xEl>
                                              <p:pRg st="10" end="10"/>
                                            </p:txEl>
                                          </p:spTgt>
                                        </p:tgtEl>
                                        <p:attrNameLst>
                                          <p:attrName>style.visibility</p:attrName>
                                        </p:attrNameLst>
                                      </p:cBhvr>
                                      <p:to>
                                        <p:strVal val="visible"/>
                                      </p:to>
                                    </p:set>
                                    <p:animEffect transition="in" filter="randombar(horizontal)">
                                      <p:cBhvr>
                                        <p:cTn id="4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872E8B-D6EA-644C-A7A7-884433E64035}"/>
              </a:ext>
            </a:extLst>
          </p:cNvPr>
          <p:cNvSpPr/>
          <p:nvPr/>
        </p:nvSpPr>
        <p:spPr>
          <a:xfrm>
            <a:off x="1" y="0"/>
            <a:ext cx="12192000" cy="6858000"/>
          </a:xfrm>
          <a:prstGeom prst="rect">
            <a:avLst/>
          </a:prstGeom>
          <a:solidFill>
            <a:srgbClr val="222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2266"/>
              </a:solidFill>
            </a:endParaRPr>
          </a:p>
        </p:txBody>
      </p:sp>
      <p:pic>
        <p:nvPicPr>
          <p:cNvPr id="3" name="Graphic 2" descr="Glasses">
            <a:extLst>
              <a:ext uri="{FF2B5EF4-FFF2-40B4-BE49-F238E27FC236}">
                <a16:creationId xmlns:a16="http://schemas.microsoft.com/office/drawing/2014/main" id="{CFADE5A3-7D53-4A53-B6E5-622086CE61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4349" y="-465539"/>
            <a:ext cx="8143302" cy="8143302"/>
          </a:xfrm>
          <a:prstGeom prst="rect">
            <a:avLst/>
          </a:prstGeom>
        </p:spPr>
      </p:pic>
      <p:sp>
        <p:nvSpPr>
          <p:cNvPr id="12" name="TextBox 11">
            <a:extLst>
              <a:ext uri="{FF2B5EF4-FFF2-40B4-BE49-F238E27FC236}">
                <a16:creationId xmlns:a16="http://schemas.microsoft.com/office/drawing/2014/main" id="{9216ECDF-92C3-0E47-83F5-7F1E959C7326}"/>
              </a:ext>
            </a:extLst>
          </p:cNvPr>
          <p:cNvSpPr txBox="1"/>
          <p:nvPr/>
        </p:nvSpPr>
        <p:spPr>
          <a:xfrm>
            <a:off x="1" y="3429000"/>
            <a:ext cx="12191999" cy="656270"/>
          </a:xfrm>
          <a:prstGeom prst="rect">
            <a:avLst/>
          </a:prstGeom>
          <a:noFill/>
        </p:spPr>
        <p:txBody>
          <a:bodyPr wrap="square" rtlCol="0">
            <a:spAutoFit/>
          </a:bodyPr>
          <a:lstStyle/>
          <a:p>
            <a:pPr algn="ctr">
              <a:lnSpc>
                <a:spcPts val="3500"/>
              </a:lnSpc>
            </a:pPr>
            <a:r>
              <a:rPr lang="en-US" sz="6800" b="1" dirty="0">
                <a:solidFill>
                  <a:schemeClr val="bg1"/>
                </a:solidFill>
                <a:latin typeface="Source Sans Pro Black" panose="020B0503030403020204" pitchFamily="34" charset="0"/>
                <a:ea typeface="Source Sans Pro Black" panose="020B0503030403020204" pitchFamily="34" charset="0"/>
              </a:rPr>
              <a:t>WHAT ARE WE SEEING?</a:t>
            </a:r>
          </a:p>
        </p:txBody>
      </p:sp>
    </p:spTree>
    <p:extLst>
      <p:ext uri="{BB962C8B-B14F-4D97-AF65-F5344CB8AC3E}">
        <p14:creationId xmlns:p14="http://schemas.microsoft.com/office/powerpoint/2010/main" val="110669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Insights and Observations</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26" name="TextBox 25">
            <a:extLst>
              <a:ext uri="{FF2B5EF4-FFF2-40B4-BE49-F238E27FC236}">
                <a16:creationId xmlns:a16="http://schemas.microsoft.com/office/drawing/2014/main" id="{1DF65492-47E6-4411-A81C-649E29E108E0}"/>
              </a:ext>
            </a:extLst>
          </p:cNvPr>
          <p:cNvSpPr txBox="1"/>
          <p:nvPr/>
        </p:nvSpPr>
        <p:spPr>
          <a:xfrm>
            <a:off x="345972" y="1769071"/>
            <a:ext cx="5299916" cy="4401205"/>
          </a:xfrm>
          <a:prstGeom prst="rect">
            <a:avLst/>
          </a:prstGeom>
          <a:noFill/>
        </p:spPr>
        <p:txBody>
          <a:bodyPr wrap="square" rtlCol="0">
            <a:spAutoFit/>
          </a:bodyPr>
          <a:lstStyle/>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Market volatility as COVID-19 moves global economy into a recession, including Australia after almost 30 years</a:t>
            </a:r>
          </a:p>
          <a:p>
            <a:pPr marL="342900" indent="-342900">
              <a:buClr>
                <a:srgbClr val="F4951B"/>
              </a:buClr>
              <a:buFont typeface="Wingdings" panose="05000000000000000000" pitchFamily="2" charset="2"/>
              <a:buChar char="§"/>
            </a:pPr>
            <a:endParaRPr lang="en-GB"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Business confidence down</a:t>
            </a:r>
          </a:p>
          <a:p>
            <a:pPr marL="800100" lvl="1" indent="-342900">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US-China trade war escalation</a:t>
            </a:r>
          </a:p>
          <a:p>
            <a:pPr marL="800100" lvl="1" indent="-342900">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Stimulus packages coming to an end</a:t>
            </a:r>
          </a:p>
          <a:p>
            <a:pPr marL="342900" indent="-342900">
              <a:buClr>
                <a:srgbClr val="F4951B"/>
              </a:buClr>
              <a:buFont typeface="Wingdings" panose="05000000000000000000" pitchFamily="2" charset="2"/>
              <a:buChar char="§"/>
            </a:pPr>
            <a:endParaRPr lang="en-GB"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Australian Enterprise clients are ahead of the curve so far but watching cautiously</a:t>
            </a:r>
          </a:p>
          <a:p>
            <a:pPr>
              <a:buClr>
                <a:srgbClr val="F4951B"/>
              </a:buClr>
            </a:pPr>
            <a:r>
              <a:rPr lang="en-GB" sz="2000" dirty="0">
                <a:latin typeface="Source Sans Pro" panose="020B0503030403020204" pitchFamily="34" charset="0"/>
                <a:ea typeface="Source Sans Pro" panose="020B0503030403020204" pitchFamily="34" charset="0"/>
              </a:rPr>
              <a:t> </a:t>
            </a:r>
          </a:p>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Business leaders making fast decisions to manage short to medium term future environment and the “New Normal”</a:t>
            </a:r>
          </a:p>
        </p:txBody>
      </p:sp>
      <p:sp>
        <p:nvSpPr>
          <p:cNvPr id="11" name="TextBox 10">
            <a:extLst>
              <a:ext uri="{FF2B5EF4-FFF2-40B4-BE49-F238E27FC236}">
                <a16:creationId xmlns:a16="http://schemas.microsoft.com/office/drawing/2014/main" id="{7061678F-A562-4F91-8BD4-5A3B242E84CE}"/>
              </a:ext>
            </a:extLst>
          </p:cNvPr>
          <p:cNvSpPr txBox="1"/>
          <p:nvPr/>
        </p:nvSpPr>
        <p:spPr>
          <a:xfrm>
            <a:off x="345972" y="1209924"/>
            <a:ext cx="4193717" cy="461665"/>
          </a:xfrm>
          <a:prstGeom prst="rect">
            <a:avLst/>
          </a:prstGeom>
          <a:noFill/>
        </p:spPr>
        <p:txBody>
          <a:bodyPr wrap="square">
            <a:spAutoFit/>
          </a:bodyPr>
          <a:lstStyle/>
          <a:p>
            <a:r>
              <a:rPr lang="en-US" sz="2400" b="1" dirty="0">
                <a:solidFill>
                  <a:srgbClr val="222266"/>
                </a:solidFill>
                <a:latin typeface="Source Sans Pro Black" panose="020B0503030403020204" pitchFamily="34" charset="0"/>
                <a:ea typeface="Source Sans Pro Black" panose="020B0503030403020204" pitchFamily="34" charset="0"/>
              </a:rPr>
              <a:t>Macro-Economic Overview</a:t>
            </a:r>
          </a:p>
        </p:txBody>
      </p:sp>
      <p:sp>
        <p:nvSpPr>
          <p:cNvPr id="3" name="TextBox 2">
            <a:extLst>
              <a:ext uri="{FF2B5EF4-FFF2-40B4-BE49-F238E27FC236}">
                <a16:creationId xmlns:a16="http://schemas.microsoft.com/office/drawing/2014/main" id="{252505B9-B2F2-4ED4-9236-E184A227AB93}"/>
              </a:ext>
            </a:extLst>
          </p:cNvPr>
          <p:cNvSpPr txBox="1"/>
          <p:nvPr/>
        </p:nvSpPr>
        <p:spPr>
          <a:xfrm>
            <a:off x="6197607" y="1642922"/>
            <a:ext cx="5648420" cy="5170646"/>
          </a:xfrm>
          <a:prstGeom prst="rect">
            <a:avLst/>
          </a:prstGeom>
          <a:noFill/>
        </p:spPr>
        <p:txBody>
          <a:bodyPr wrap="square" rtlCol="0">
            <a:spAutoFit/>
          </a:bodyPr>
          <a:lstStyle/>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Corporate and Institutional inquiries of non-traditional lenders are at “overwhelming levels” as clients seek to sure up balance sheets and liquidity levels</a:t>
            </a:r>
          </a:p>
          <a:p>
            <a:pPr marL="800100" lvl="1" indent="-342900">
              <a:buClr>
                <a:srgbClr val="F4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Rise of the leasing product </a:t>
            </a:r>
          </a:p>
          <a:p>
            <a:pPr marL="342900" indent="-342900">
              <a:buClr>
                <a:srgbClr val="F4951B"/>
              </a:buClr>
              <a:buFont typeface="Wingdings" panose="05000000000000000000" pitchFamily="2" charset="2"/>
              <a:buChar char="§"/>
            </a:pPr>
            <a:endParaRPr lang="en-GB"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CFO’s looking for Leasing/’</a:t>
            </a:r>
            <a:r>
              <a:rPr lang="en-GB" sz="2000" dirty="0" err="1">
                <a:latin typeface="Source Sans Pro" panose="020B0503030403020204" pitchFamily="34" charset="0"/>
                <a:ea typeface="Source Sans Pro" panose="020B0503030403020204" pitchFamily="34" charset="0"/>
              </a:rPr>
              <a:t>OpEx</a:t>
            </a:r>
            <a:r>
              <a:rPr lang="en-GB" sz="2000" dirty="0">
                <a:latin typeface="Source Sans Pro" panose="020B0503030403020204" pitchFamily="34" charset="0"/>
                <a:ea typeface="Source Sans Pro" panose="020B0503030403020204" pitchFamily="34" charset="0"/>
              </a:rPr>
              <a:t>’ options to compliment </a:t>
            </a:r>
            <a:r>
              <a:rPr lang="en-GB" sz="2000" dirty="0" err="1">
                <a:latin typeface="Source Sans Pro" panose="020B0503030403020204" pitchFamily="34" charset="0"/>
                <a:ea typeface="Source Sans Pro" panose="020B0503030403020204" pitchFamily="34" charset="0"/>
              </a:rPr>
              <a:t>CapEx</a:t>
            </a:r>
            <a:r>
              <a:rPr lang="en-GB" sz="2000" dirty="0">
                <a:latin typeface="Source Sans Pro" panose="020B0503030403020204" pitchFamily="34" charset="0"/>
                <a:ea typeface="Source Sans Pro" panose="020B0503030403020204" pitchFamily="34" charset="0"/>
              </a:rPr>
              <a:t>, enable greater equity cushioning &amp; structuring.</a:t>
            </a:r>
          </a:p>
          <a:p>
            <a:pPr marL="800100" lvl="1" indent="-342900">
              <a:buClr>
                <a:srgbClr val="F4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Non-traditional product classes i.e. software</a:t>
            </a:r>
          </a:p>
          <a:p>
            <a:pPr marL="800100" lvl="1" indent="-342900">
              <a:buClr>
                <a:srgbClr val="F4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Agile working set-up, mobility</a:t>
            </a:r>
          </a:p>
          <a:p>
            <a:pPr marL="800100" lvl="1" indent="-342900">
              <a:buClr>
                <a:srgbClr val="F4951B"/>
              </a:buClr>
              <a:buFont typeface="Wingdings" panose="05000000000000000000" pitchFamily="2" charset="2"/>
              <a:buChar char="§"/>
            </a:pPr>
            <a:endParaRPr lang="en-GB"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Clients considering all options to manage cash flows</a:t>
            </a:r>
          </a:p>
          <a:p>
            <a:pPr marL="800100" lvl="1" indent="-342900">
              <a:buClr>
                <a:srgbClr val="F4951B"/>
              </a:buClr>
              <a:buFont typeface="Wingdings" panose="05000000000000000000" pitchFamily="2" charset="2"/>
              <a:buChar char="ü"/>
            </a:pPr>
            <a:r>
              <a:rPr lang="en-GB" dirty="0">
                <a:latin typeface="Source Sans Pro" panose="020B0503030403020204" pitchFamily="34" charset="0"/>
                <a:ea typeface="Source Sans Pro" panose="020B0503030403020204" pitchFamily="34" charset="0"/>
              </a:rPr>
              <a:t>Sale and rent back to activate ‘lazy balance sheets’</a:t>
            </a:r>
          </a:p>
          <a:p>
            <a:pPr marL="342900" indent="-342900">
              <a:buClr>
                <a:srgbClr val="F4951B"/>
              </a:buClr>
              <a:buFont typeface="Wingdings" panose="05000000000000000000" pitchFamily="2" charset="2"/>
              <a:buChar char="§"/>
            </a:pPr>
            <a:endParaRPr lang="en-AU" sz="2000"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ACD5BC21-440E-4CAB-BC1C-2E115F142BF6}"/>
              </a:ext>
            </a:extLst>
          </p:cNvPr>
          <p:cNvSpPr txBox="1"/>
          <p:nvPr/>
        </p:nvSpPr>
        <p:spPr>
          <a:xfrm>
            <a:off x="6197607" y="1209924"/>
            <a:ext cx="4193717" cy="461665"/>
          </a:xfrm>
          <a:prstGeom prst="rect">
            <a:avLst/>
          </a:prstGeom>
          <a:noFill/>
        </p:spPr>
        <p:txBody>
          <a:bodyPr wrap="square">
            <a:spAutoFit/>
          </a:bodyPr>
          <a:lstStyle/>
          <a:p>
            <a:r>
              <a:rPr lang="en-US" sz="2400" b="1" dirty="0">
                <a:solidFill>
                  <a:srgbClr val="222266"/>
                </a:solidFill>
                <a:latin typeface="Source Sans Pro Black" panose="020B0503030403020204" pitchFamily="34" charset="0"/>
                <a:ea typeface="Source Sans Pro Black" panose="020B0503030403020204" pitchFamily="34" charset="0"/>
              </a:rPr>
              <a:t>Quadrent Observations</a:t>
            </a:r>
          </a:p>
        </p:txBody>
      </p:sp>
    </p:spTree>
    <p:extLst>
      <p:ext uri="{BB962C8B-B14F-4D97-AF65-F5344CB8AC3E}">
        <p14:creationId xmlns:p14="http://schemas.microsoft.com/office/powerpoint/2010/main" val="385878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522A4-A034-0F4D-8487-88715598C934}"/>
              </a:ext>
            </a:extLst>
          </p:cNvPr>
          <p:cNvSpPr txBox="1"/>
          <p:nvPr/>
        </p:nvSpPr>
        <p:spPr>
          <a:xfrm>
            <a:off x="265913" y="260480"/>
            <a:ext cx="9824759" cy="646331"/>
          </a:xfrm>
          <a:prstGeom prst="rect">
            <a:avLst/>
          </a:prstGeom>
          <a:noFill/>
        </p:spPr>
        <p:txBody>
          <a:bodyPr wrap="square" rtlCol="0">
            <a:spAutoFit/>
          </a:bodyPr>
          <a:lstStyle/>
          <a:p>
            <a:r>
              <a:rPr lang="en-US" sz="3600" b="1" dirty="0">
                <a:solidFill>
                  <a:srgbClr val="222266"/>
                </a:solidFill>
                <a:latin typeface="Source Sans Pro Black" panose="020B0503030403020204" pitchFamily="34" charset="0"/>
                <a:ea typeface="Source Sans Pro Black" panose="020B0503030403020204" pitchFamily="34" charset="0"/>
              </a:rPr>
              <a:t>The New Normal</a:t>
            </a:r>
          </a:p>
        </p:txBody>
      </p:sp>
      <p:sp>
        <p:nvSpPr>
          <p:cNvPr id="30" name="Rectangle 29">
            <a:extLst>
              <a:ext uri="{FF2B5EF4-FFF2-40B4-BE49-F238E27FC236}">
                <a16:creationId xmlns:a16="http://schemas.microsoft.com/office/drawing/2014/main" id="{BF06AB59-0450-D74D-8DC4-D9252468BFED}"/>
              </a:ext>
            </a:extLst>
          </p:cNvPr>
          <p:cNvSpPr/>
          <p:nvPr/>
        </p:nvSpPr>
        <p:spPr>
          <a:xfrm flipV="1">
            <a:off x="345972" y="906811"/>
            <a:ext cx="11500055" cy="72000"/>
          </a:xfrm>
          <a:prstGeom prst="rect">
            <a:avLst/>
          </a:prstGeom>
          <a:solidFill>
            <a:srgbClr val="F4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951B"/>
              </a:solidFill>
              <a:highlight>
                <a:srgbClr val="F3951B"/>
              </a:highlight>
            </a:endParaRPr>
          </a:p>
        </p:txBody>
      </p:sp>
      <p:sp>
        <p:nvSpPr>
          <p:cNvPr id="14" name="TextBox 13">
            <a:extLst>
              <a:ext uri="{FF2B5EF4-FFF2-40B4-BE49-F238E27FC236}">
                <a16:creationId xmlns:a16="http://schemas.microsoft.com/office/drawing/2014/main" id="{2CF7332B-06B9-0C41-B652-98F9D96158C1}"/>
              </a:ext>
            </a:extLst>
          </p:cNvPr>
          <p:cNvSpPr txBox="1"/>
          <p:nvPr/>
        </p:nvSpPr>
        <p:spPr>
          <a:xfrm>
            <a:off x="508471" y="1199261"/>
            <a:ext cx="11248100" cy="3477875"/>
          </a:xfrm>
          <a:prstGeom prst="rect">
            <a:avLst/>
          </a:prstGeom>
          <a:noFill/>
        </p:spPr>
        <p:txBody>
          <a:bodyPr wrap="square" rtlCol="0">
            <a:spAutoFit/>
          </a:bodyPr>
          <a:lstStyle/>
          <a:p>
            <a:pPr marL="342900" lvl="0" indent="-342900">
              <a:buClr>
                <a:srgbClr val="F4951B"/>
              </a:buClr>
              <a:buFont typeface="Wingdings" panose="05000000000000000000" pitchFamily="2" charset="2"/>
              <a:buChar char="§"/>
            </a:pPr>
            <a:endParaRPr lang="en-NZ"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NZ" sz="2000" dirty="0">
                <a:latin typeface="Source Sans Pro" panose="020B0503030403020204" pitchFamily="34" charset="0"/>
                <a:ea typeface="Source Sans Pro" panose="020B0503030403020204" pitchFamily="34" charset="0"/>
              </a:rPr>
              <a:t>Post COVID business hang over will last for a while </a:t>
            </a:r>
          </a:p>
          <a:p>
            <a:pPr marL="342900" indent="-342900">
              <a:buClr>
                <a:srgbClr val="F4951B"/>
              </a:buClr>
              <a:buFont typeface="Wingdings" panose="05000000000000000000" pitchFamily="2" charset="2"/>
              <a:buChar char="§"/>
            </a:pPr>
            <a:endParaRPr lang="en-NZ"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NZ" sz="2000" dirty="0">
                <a:latin typeface="Source Sans Pro" panose="020B0503030403020204" pitchFamily="34" charset="0"/>
                <a:ea typeface="Source Sans Pro" panose="020B0503030403020204" pitchFamily="34" charset="0"/>
              </a:rPr>
              <a:t>Australian business CEO’s &amp; CFO’s know cash is king</a:t>
            </a:r>
          </a:p>
          <a:p>
            <a:pPr marL="800100" lvl="1" indent="-342900">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Companies planning ‘better’ cash preservation</a:t>
            </a:r>
          </a:p>
          <a:p>
            <a:pPr marL="800100" lvl="1" indent="-342900">
              <a:buClr>
                <a:srgbClr val="F4951B"/>
              </a:buClr>
              <a:buFont typeface="Wingdings" panose="05000000000000000000" pitchFamily="2" charset="2"/>
              <a:buChar char="ü"/>
            </a:pPr>
            <a:r>
              <a:rPr lang="en-GB" sz="2000" dirty="0">
                <a:latin typeface="Source Sans Pro" panose="020B0503030403020204" pitchFamily="34" charset="0"/>
                <a:ea typeface="Source Sans Pro" panose="020B0503030403020204" pitchFamily="34" charset="0"/>
              </a:rPr>
              <a:t>Companies are looking  to (demanding) suppliers to provide alternative payment options that benefit cash flow timings and avoid upfront Capex.</a:t>
            </a:r>
          </a:p>
          <a:p>
            <a:pPr marL="342900" indent="-342900">
              <a:buClr>
                <a:srgbClr val="F4951B"/>
              </a:buClr>
              <a:buFont typeface="Wingdings" panose="05000000000000000000" pitchFamily="2" charset="2"/>
              <a:buChar char="§"/>
            </a:pPr>
            <a:endParaRPr lang="en-GB"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GB" sz="2000" dirty="0">
                <a:latin typeface="Source Sans Pro" panose="020B0503030403020204" pitchFamily="34" charset="0"/>
                <a:ea typeface="Source Sans Pro" panose="020B0503030403020204" pitchFamily="34" charset="0"/>
              </a:rPr>
              <a:t>Accessing locked up Capital (SALB) – the lazy balance sheet needs a kick</a:t>
            </a:r>
          </a:p>
          <a:p>
            <a:pPr>
              <a:buClr>
                <a:srgbClr val="F4951B"/>
              </a:buClr>
            </a:pPr>
            <a:endParaRPr lang="en-NZ" sz="2000" dirty="0">
              <a:latin typeface="Source Sans Pro" panose="020B0503030403020204" pitchFamily="34" charset="0"/>
              <a:ea typeface="Source Sans Pro" panose="020B0503030403020204" pitchFamily="34" charset="0"/>
            </a:endParaRPr>
          </a:p>
          <a:p>
            <a:pPr marL="342900" indent="-342900">
              <a:buClr>
                <a:srgbClr val="F4951B"/>
              </a:buClr>
              <a:buFont typeface="Wingdings" panose="05000000000000000000" pitchFamily="2" charset="2"/>
              <a:buChar char="§"/>
            </a:pPr>
            <a:r>
              <a:rPr lang="en-NZ" sz="2000" dirty="0">
                <a:latin typeface="Source Sans Pro" panose="020B0503030403020204" pitchFamily="34" charset="0"/>
                <a:ea typeface="Source Sans Pro" panose="020B0503030403020204" pitchFamily="34" charset="0"/>
              </a:rPr>
              <a:t>Buying behavioural change is already underway</a:t>
            </a:r>
            <a:endParaRPr lang="en-AU" sz="2000"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96C9458C-5926-4A32-9CF8-2031D1E21318}"/>
              </a:ext>
            </a:extLst>
          </p:cNvPr>
          <p:cNvSpPr/>
          <p:nvPr/>
        </p:nvSpPr>
        <p:spPr>
          <a:xfrm>
            <a:off x="902246" y="5435869"/>
            <a:ext cx="11055975" cy="523220"/>
          </a:xfrm>
          <a:prstGeom prst="rect">
            <a:avLst/>
          </a:prstGeom>
        </p:spPr>
        <p:txBody>
          <a:bodyPr wrap="none">
            <a:spAutoFit/>
          </a:bodyPr>
          <a:lstStyle/>
          <a:p>
            <a:r>
              <a:rPr lang="en-AU" sz="2800" b="1" dirty="0">
                <a:solidFill>
                  <a:srgbClr val="002060"/>
                </a:solidFill>
                <a:latin typeface="Franklin Gothic Heavy" panose="020B0603020102020204" pitchFamily="34" charset="0"/>
                <a:ea typeface="Helvetica Neue"/>
                <a:cs typeface="Helvetica Neue"/>
                <a:sym typeface="Helvetica Neue"/>
              </a:rPr>
              <a:t>The growth of leasing as an option leads to other considerations</a:t>
            </a:r>
            <a:endParaRPr lang="en-AU" sz="2800" dirty="0"/>
          </a:p>
        </p:txBody>
      </p:sp>
      <p:pic>
        <p:nvPicPr>
          <p:cNvPr id="8" name="Graphic 7" descr="Circle with right arrow">
            <a:extLst>
              <a:ext uri="{FF2B5EF4-FFF2-40B4-BE49-F238E27FC236}">
                <a16:creationId xmlns:a16="http://schemas.microsoft.com/office/drawing/2014/main" id="{51A6EBAB-DFBF-4430-BC82-1CC6B06A5A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265913" y="5435869"/>
            <a:ext cx="547860" cy="547860"/>
          </a:xfrm>
          <a:prstGeom prst="rect">
            <a:avLst/>
          </a:prstGeom>
        </p:spPr>
      </p:pic>
    </p:spTree>
    <p:extLst>
      <p:ext uri="{BB962C8B-B14F-4D97-AF65-F5344CB8AC3E}">
        <p14:creationId xmlns:p14="http://schemas.microsoft.com/office/powerpoint/2010/main" val="238556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 calcmode="lin" valueType="num">
                                      <p:cBhvr additive="base">
                                        <p:cTn id="1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 calcmode="lin" valueType="num">
                                      <p:cBhvr additive="base">
                                        <p:cTn id="2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BC68655C68BB44B5480B2DF473CB82" ma:contentTypeVersion="11" ma:contentTypeDescription="Create a new document." ma:contentTypeScope="" ma:versionID="e788f0e5a37a4261bdafb962750ade1a">
  <xsd:schema xmlns:xsd="http://www.w3.org/2001/XMLSchema" xmlns:xs="http://www.w3.org/2001/XMLSchema" xmlns:p="http://schemas.microsoft.com/office/2006/metadata/properties" xmlns:ns2="e49e56eb-6dce-44a9-9dea-370a50e1b64e" xmlns:ns3="7cbd2e9b-bbf4-4faf-a1b5-47263857c7b3" targetNamespace="http://schemas.microsoft.com/office/2006/metadata/properties" ma:root="true" ma:fieldsID="33abd07829455b5f6aafce767843d4d4" ns2:_="" ns3:_="">
    <xsd:import namespace="e49e56eb-6dce-44a9-9dea-370a50e1b64e"/>
    <xsd:import namespace="7cbd2e9b-bbf4-4faf-a1b5-47263857c7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e56eb-6dce-44a9-9dea-370a50e1b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bd2e9b-bbf4-4faf-a1b5-47263857c7b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C0B5C0-4ED0-40CC-8744-B7E04356DC1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7cbd2e9b-bbf4-4faf-a1b5-47263857c7b3"/>
    <ds:schemaRef ds:uri="http://purl.org/dc/terms/"/>
    <ds:schemaRef ds:uri="http://schemas.openxmlformats.org/package/2006/metadata/core-properties"/>
    <ds:schemaRef ds:uri="http://purl.org/dc/dcmitype/"/>
    <ds:schemaRef ds:uri="e49e56eb-6dce-44a9-9dea-370a50e1b64e"/>
    <ds:schemaRef ds:uri="http://www.w3.org/XML/1998/namespace"/>
  </ds:schemaRefs>
</ds:datastoreItem>
</file>

<file path=customXml/itemProps2.xml><?xml version="1.0" encoding="utf-8"?>
<ds:datastoreItem xmlns:ds="http://schemas.openxmlformats.org/officeDocument/2006/customXml" ds:itemID="{CEA213B1-2042-447C-B772-38D436299204}">
  <ds:schemaRefs>
    <ds:schemaRef ds:uri="http://schemas.microsoft.com/sharepoint/v3/contenttype/forms"/>
  </ds:schemaRefs>
</ds:datastoreItem>
</file>

<file path=customXml/itemProps3.xml><?xml version="1.0" encoding="utf-8"?>
<ds:datastoreItem xmlns:ds="http://schemas.openxmlformats.org/officeDocument/2006/customXml" ds:itemID="{C8F0EBF9-8696-4C6A-A926-610A84983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e56eb-6dce-44a9-9dea-370a50e1b64e"/>
    <ds:schemaRef ds:uri="7cbd2e9b-bbf4-4faf-a1b5-47263857c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TotalTime>
  <Words>2112</Words>
  <Application>Microsoft Office PowerPoint</Application>
  <PresentationFormat>Widescreen</PresentationFormat>
  <Paragraphs>277</Paragraphs>
  <Slides>26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Arial</vt:lpstr>
      <vt:lpstr>Calibri Light</vt:lpstr>
      <vt:lpstr>Source Sans Pro Black</vt:lpstr>
      <vt:lpstr>Wingdings</vt:lpstr>
      <vt:lpstr>Montserrat Semi Bold</vt:lpstr>
      <vt:lpstr>Montserrat</vt:lpstr>
      <vt:lpstr>inherit</vt:lpstr>
      <vt:lpstr>EYInterstate Light</vt:lpstr>
      <vt:lpstr>Source Sans Pro Semibold</vt:lpstr>
      <vt:lpstr>Franklin Gothic Heavy</vt:lpstr>
      <vt:lpstr>Source Sans Pro Light</vt:lpstr>
      <vt:lpstr>Garamond</vt:lpstr>
      <vt:lpstr>Source Sans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Monk</dc:creator>
  <cp:lastModifiedBy>Carolyn Monk</cp:lastModifiedBy>
  <cp:revision>3</cp:revision>
  <cp:lastPrinted>2020-09-14T01:43:36Z</cp:lastPrinted>
  <dcterms:created xsi:type="dcterms:W3CDTF">2020-09-14T01:29:00Z</dcterms:created>
  <dcterms:modified xsi:type="dcterms:W3CDTF">2020-09-15T02:04:16Z</dcterms:modified>
</cp:coreProperties>
</file>